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336" r:id="rId2"/>
    <p:sldId id="338" r:id="rId3"/>
    <p:sldId id="337" r:id="rId4"/>
    <p:sldId id="339" r:id="rId5"/>
  </p:sldIdLst>
  <p:sldSz cx="12192000" cy="6858000"/>
  <p:notesSz cx="680878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5238" autoAdjust="0"/>
  </p:normalViewPr>
  <p:slideViewPr>
    <p:cSldViewPr snapToGrid="0">
      <p:cViewPr varScale="1">
        <p:scale>
          <a:sx n="82" d="100"/>
          <a:sy n="82" d="100"/>
        </p:scale>
        <p:origin x="821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2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2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E9244F-5ED3-495A-AB04-0C21D133BB97}" type="datetime1">
              <a:rPr lang="en-US" smtClean="0"/>
              <a:t>7/4/2019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2F1F-8CF3-41D1-AD8F-5CEB7C49A835}" type="datetime1">
              <a:rPr lang="en-US" smtClean="0"/>
              <a:t>7/4/2019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C14D-6FEF-4FC6-8ADB-C3D4D1217D2F}" type="datetime1">
              <a:rPr lang="en-US" smtClean="0"/>
              <a:t>7/4/2019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83567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0849"/>
            <a:ext cx="10972800" cy="446531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B177-1266-42E6-9946-ACEBECAD4512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r>
              <a:rPr lang="en-US" dirty="0"/>
              <a:t>/20</a:t>
            </a:r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247E-1EAF-4AAD-ABE5-12FDB5636952}" type="datetime1">
              <a:rPr lang="en-US" smtClean="0"/>
              <a:t>7/4/2019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92898"/>
          </a:xfrm>
        </p:spPr>
        <p:txBody>
          <a:bodyPr/>
          <a:lstStyle>
            <a:lvl1pPr algn="l">
              <a:defRPr sz="4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97856"/>
            <a:ext cx="5388864" cy="44286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97855"/>
            <a:ext cx="5384800" cy="4428309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93C0-1785-4B8B-B7CE-FE7D378F13CD}" type="datetime1">
              <a:rPr lang="en-US" smtClean="0"/>
              <a:t>7/4/2019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7A59-1684-46C3-B4DE-C19478D2FA40}" type="datetime1">
              <a:rPr lang="en-US" smtClean="0"/>
              <a:t>7/4/2019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 algn="l"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1A35-0063-4478-9D94-A3353C77ABF6}" type="datetime1">
              <a:rPr lang="en-US" smtClean="0"/>
              <a:t>7/4/2019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51D6-2E2A-4544-9484-C636F63AE524}" type="datetime1">
              <a:rPr lang="en-US" smtClean="0"/>
              <a:t>7/4/2019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15B9-E5F4-4846-9C28-A0C7EFB64E41}" type="datetime1">
              <a:rPr lang="en-US" smtClean="0"/>
              <a:t>7/4/2019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AD527-A0D9-46A2-AB62-6FBC87F208D4}" type="datetime1">
              <a:rPr lang="en-US" smtClean="0"/>
              <a:t>7/4/2019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959ECEBD-E68A-46F6-9241-39965ACFCDFC}" type="datetime1">
              <a:rPr lang="en-US" smtClean="0"/>
              <a:t>7/4/2019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LB-CEGAR Lattice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435452" cy="5111317"/>
          </a:xfrm>
        </p:spPr>
        <p:txBody>
          <a:bodyPr>
            <a:noAutofit/>
          </a:bodyPr>
          <a:lstStyle/>
          <a:p>
            <a:r>
              <a:rPr lang="en-GB" sz="2200" dirty="0">
                <a:sym typeface="Wingdings" panose="05000000000000000000" pitchFamily="2" charset="2"/>
              </a:rPr>
              <a:t>Lattice traversal: based on DFS traversal on a graph + solver’s results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Input: Lattice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Output: safe, unsafe, or unknown </a:t>
            </a:r>
          </a:p>
          <a:p>
            <a:pPr lvl="1"/>
            <a:endParaRPr lang="en-GB" sz="2000" dirty="0">
              <a:sym typeface="Wingdings" panose="05000000000000000000" pitchFamily="2" charset="2"/>
            </a:endParaRPr>
          </a:p>
          <a:p>
            <a:r>
              <a:rPr lang="en-GB" sz="2200" dirty="0">
                <a:sym typeface="Wingdings" panose="05000000000000000000" pitchFamily="2" charset="2"/>
              </a:rPr>
              <a:t>Query: </a:t>
            </a:r>
            <a:r>
              <a:rPr lang="en-GB" sz="2200" dirty="0">
                <a:solidFill>
                  <a:srgbClr val="FF0000"/>
                </a:solidFill>
                <a:sym typeface="Wingdings" panose="05000000000000000000" pitchFamily="2" charset="2"/>
              </a:rPr>
              <a:t>guards</a:t>
            </a:r>
            <a:r>
              <a:rPr lang="en-GB" sz="2200" dirty="0">
                <a:sym typeface="Wingdings" panose="05000000000000000000" pitchFamily="2" charset="2"/>
              </a:rPr>
              <a:t> + literals + encoding of the problem</a:t>
            </a:r>
          </a:p>
          <a:p>
            <a:pPr lvl="1"/>
            <a:r>
              <a:rPr lang="en-GB" sz="2000" dirty="0">
                <a:solidFill>
                  <a:srgbClr val="FF0000"/>
                </a:solidFill>
                <a:sym typeface="Wingdings" panose="05000000000000000000" pitchFamily="2" charset="2"/>
              </a:rPr>
              <a:t>Guard</a:t>
            </a:r>
            <a:r>
              <a:rPr lang="en-GB" sz="2000" dirty="0">
                <a:sym typeface="Wingdings" panose="05000000000000000000" pitchFamily="2" charset="2"/>
              </a:rPr>
              <a:t> = defines an interval in the input domain </a:t>
            </a:r>
            <a:r>
              <a:rPr lang="en-GB" sz="2000" dirty="0">
                <a:latin typeface="Imprint MT Shadow" panose="04020605060303030202" pitchFamily="82" charset="0"/>
                <a:sym typeface="Wingdings" panose="05000000000000000000" pitchFamily="2" charset="2"/>
              </a:rPr>
              <a:t>D</a:t>
            </a:r>
            <a:r>
              <a:rPr lang="en-GB" sz="2000" i="1" baseline="-25000" dirty="0">
                <a:sym typeface="Wingdings" panose="05000000000000000000" pitchFamily="2" charset="2"/>
              </a:rPr>
              <a:t>f</a:t>
            </a:r>
            <a:r>
              <a:rPr lang="en-GB" sz="2000" dirty="0">
                <a:sym typeface="Wingdings" panose="05000000000000000000" pitchFamily="2" charset="2"/>
              </a:rPr>
              <a:t>  of a library function  </a:t>
            </a:r>
            <a:r>
              <a:rPr lang="en-GB" sz="2000" i="1" dirty="0">
                <a:sym typeface="Wingdings" panose="05000000000000000000" pitchFamily="2" charset="2"/>
              </a:rPr>
              <a:t>f</a:t>
            </a:r>
            <a:endParaRPr lang="en-GB" sz="2000" b="1" dirty="0">
              <a:sym typeface="Wingdings" panose="05000000000000000000" pitchFamily="2" charset="2"/>
            </a:endParaRPr>
          </a:p>
          <a:p>
            <a:endParaRPr lang="en-GB" sz="2200" b="1" dirty="0">
              <a:sym typeface="Wingdings" panose="05000000000000000000" pitchFamily="2" charset="2"/>
            </a:endParaRPr>
          </a:p>
          <a:p>
            <a:endParaRPr lang="en-GB" sz="2200" b="1" dirty="0">
              <a:sym typeface="Wingdings" panose="05000000000000000000" pitchFamily="2" charset="2"/>
            </a:endParaRPr>
          </a:p>
          <a:p>
            <a:endParaRPr lang="en-GB" sz="2200" b="1" dirty="0">
              <a:sym typeface="Wingdings" panose="05000000000000000000" pitchFamily="2" charset="2"/>
            </a:endParaRPr>
          </a:p>
          <a:p>
            <a:r>
              <a:rPr lang="en-GB" sz="2200" b="1" dirty="0">
                <a:sym typeface="Wingdings" panose="05000000000000000000" pitchFamily="2" charset="2"/>
              </a:rPr>
              <a:t>We describe the lattice traversal for 3 Cases: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200" dirty="0">
                <a:sym typeface="Wingdings" panose="05000000000000000000" pitchFamily="2" charset="2"/>
              </a:rPr>
              <a:t>Single lattice (basic) – Slide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200" dirty="0">
                <a:sym typeface="Wingdings" panose="05000000000000000000" pitchFamily="2" charset="2"/>
              </a:rPr>
              <a:t>Multiple lattices (general) – Slide 3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200" dirty="0">
                <a:sym typeface="Wingdings" panose="05000000000000000000" pitchFamily="2" charset="2"/>
              </a:rPr>
              <a:t>Optimized (with heuristics) – Slide 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C32C7E-9BF0-4D89-914C-22EB5CD745F2}"/>
              </a:ext>
            </a:extLst>
          </p:cNvPr>
          <p:cNvSpPr/>
          <p:nvPr/>
        </p:nvSpPr>
        <p:spPr>
          <a:xfrm>
            <a:off x="2962592" y="4001996"/>
            <a:ext cx="69271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>
                <a:solidFill>
                  <a:srgbClr val="00B05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✓</a:t>
            </a:r>
            <a:r>
              <a:rPr lang="en-GB" sz="2000" dirty="0">
                <a:sym typeface="Wingdings" panose="05000000000000000000" pitchFamily="2" charset="2"/>
              </a:rPr>
              <a:t> guard = (x &gt; 0) for a function f(x) on </a:t>
            </a:r>
            <a:r>
              <a:rPr lang="en-GB" sz="2000" dirty="0">
                <a:latin typeface="Imprint MT Shadow" panose="04020605060303030202" pitchFamily="82" charset="0"/>
                <a:sym typeface="Wingdings" panose="05000000000000000000" pitchFamily="2" charset="2"/>
              </a:rPr>
              <a:t>R</a:t>
            </a:r>
            <a:endParaRPr lang="en-GB" sz="1200" dirty="0">
              <a:sym typeface="Wingdings" panose="05000000000000000000" pitchFamily="2" charset="2"/>
            </a:endParaRPr>
          </a:p>
          <a:p>
            <a:pPr lvl="1"/>
            <a:r>
              <a:rPr lang="en-GB" sz="2000" dirty="0">
                <a:solidFill>
                  <a:srgbClr val="FF00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✗ </a:t>
            </a:r>
            <a:r>
              <a:rPr lang="en-GB" sz="2000" dirty="0">
                <a:sym typeface="Wingdings" panose="05000000000000000000" pitchFamily="2" charset="2"/>
              </a:rPr>
              <a:t>guard = (x &gt; 0 || x &lt; -50) for a function f(x) on </a:t>
            </a:r>
            <a:r>
              <a:rPr lang="en-GB" sz="2000" dirty="0">
                <a:latin typeface="Imprint MT Shadow" panose="04020605060303030202" pitchFamily="82" charset="0"/>
                <a:sym typeface="Wingdings" panose="05000000000000000000" pitchFamily="2" charset="2"/>
              </a:rPr>
              <a:t>R</a:t>
            </a:r>
            <a:endParaRPr lang="en-GB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5BD1C082-6A9B-45ED-B79C-AD4F5897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9809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LB-CEGAR Lattice Traversal (basic)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435452" cy="5111317"/>
          </a:xfrm>
        </p:spPr>
        <p:txBody>
          <a:bodyPr>
            <a:noAutofit/>
          </a:bodyPr>
          <a:lstStyle/>
          <a:p>
            <a:r>
              <a:rPr lang="en-GB" sz="2000" dirty="0">
                <a:sym typeface="Wingdings" panose="05000000000000000000" pitchFamily="2" charset="2"/>
              </a:rPr>
              <a:t>Lattice traversal: based on DFS traversal on a graph</a:t>
            </a:r>
          </a:p>
          <a:p>
            <a:r>
              <a:rPr lang="en-GB" sz="2000" dirty="0">
                <a:solidFill>
                  <a:srgbClr val="7030A0"/>
                </a:solidFill>
                <a:sym typeface="Wingdings" panose="05000000000000000000" pitchFamily="2" charset="2"/>
              </a:rPr>
              <a:t>Query</a:t>
            </a:r>
            <a:r>
              <a:rPr lang="en-GB" sz="2000" dirty="0">
                <a:sym typeface="Wingdings" panose="05000000000000000000" pitchFamily="2" charset="2"/>
              </a:rPr>
              <a:t>: </a:t>
            </a:r>
            <a:r>
              <a:rPr lang="en-GB" sz="2000" dirty="0">
                <a:solidFill>
                  <a:srgbClr val="FF0000"/>
                </a:solidFill>
                <a:sym typeface="Wingdings" panose="05000000000000000000" pitchFamily="2" charset="2"/>
              </a:rPr>
              <a:t>guards</a:t>
            </a:r>
            <a:r>
              <a:rPr lang="en-GB" sz="2000" dirty="0">
                <a:sym typeface="Wingdings" panose="05000000000000000000" pitchFamily="2" charset="2"/>
              </a:rPr>
              <a:t> + literals + encoding of the problem</a:t>
            </a:r>
          </a:p>
          <a:p>
            <a:pPr marL="0" indent="0">
              <a:buNone/>
            </a:pPr>
            <a:r>
              <a:rPr lang="en-GB" sz="1400" b="1" dirty="0">
                <a:sym typeface="Wingdings" panose="05000000000000000000" pitchFamily="2" charset="2"/>
              </a:rPr>
              <a:t>                            of the </a:t>
            </a:r>
            <a:r>
              <a:rPr lang="en-GB" sz="1400" b="1" dirty="0">
                <a:solidFill>
                  <a:srgbClr val="00B0F0"/>
                </a:solidFill>
                <a:sym typeface="Wingdings" panose="05000000000000000000" pitchFamily="2" charset="2"/>
              </a:rPr>
              <a:t>current element</a:t>
            </a:r>
            <a:endParaRPr lang="en-GB" sz="2000" dirty="0">
              <a:sym typeface="Wingdings" panose="05000000000000000000" pitchFamily="2" charset="2"/>
            </a:endParaRPr>
          </a:p>
          <a:p>
            <a:endParaRPr lang="en-GB" sz="2000" b="1" dirty="0">
              <a:sym typeface="Wingdings" panose="05000000000000000000" pitchFamily="2" charset="2"/>
            </a:endParaRPr>
          </a:p>
          <a:p>
            <a:r>
              <a:rPr lang="en-GB" sz="2000" b="1" dirty="0">
                <a:sym typeface="Wingdings" panose="05000000000000000000" pitchFamily="2" charset="2"/>
              </a:rPr>
              <a:t>Input</a:t>
            </a:r>
            <a:r>
              <a:rPr lang="en-GB" sz="2000" dirty="0">
                <a:sym typeface="Wingdings" panose="05000000000000000000" pitchFamily="2" charset="2"/>
              </a:rPr>
              <a:t>: a lattice L of function </a:t>
            </a:r>
            <a:r>
              <a:rPr lang="en-GB" sz="2000" i="1" dirty="0">
                <a:sym typeface="Wingdings" panose="05000000000000000000" pitchFamily="2" charset="2"/>
              </a:rPr>
              <a:t>f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Traversal</a:t>
            </a:r>
            <a:r>
              <a:rPr lang="en-GB" sz="2000" dirty="0">
                <a:sym typeface="Wingdings" panose="05000000000000000000" pitchFamily="2" charset="2"/>
              </a:rPr>
              <a:t>: DFS + last result from solver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SAT: DFS as is (single step to next element)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UNSAT: treats the current element as (if it were) a leaf</a:t>
            </a:r>
            <a:endParaRPr lang="en-GB" sz="1800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lvl="1"/>
            <a:r>
              <a:rPr lang="en-GB" sz="1800" dirty="0">
                <a:solidFill>
                  <a:srgbClr val="7030A0"/>
                </a:solidFill>
                <a:sym typeface="Wingdings" panose="05000000000000000000" pitchFamily="2" charset="2"/>
              </a:rPr>
              <a:t>Call SMT solver </a:t>
            </a:r>
            <a:r>
              <a:rPr lang="en-GB" sz="1800" dirty="0">
                <a:sym typeface="Wingdings" panose="05000000000000000000" pitchFamily="2" charset="2"/>
              </a:rPr>
              <a:t>per first-time-visit </a:t>
            </a:r>
            <a:r>
              <a:rPr lang="en-GB" sz="1800" dirty="0">
                <a:solidFill>
                  <a:srgbClr val="00B050"/>
                </a:solidFill>
                <a:sym typeface="Wingdings" panose="05000000000000000000" pitchFamily="2" charset="2"/>
              </a:rPr>
              <a:t>node</a:t>
            </a:r>
          </a:p>
          <a:p>
            <a:pPr lvl="2"/>
            <a:r>
              <a:rPr lang="en-GB" sz="1800" dirty="0">
                <a:solidFill>
                  <a:srgbClr val="00B0F0"/>
                </a:solidFill>
                <a:sym typeface="Wingdings" panose="05000000000000000000" pitchFamily="2" charset="2"/>
              </a:rPr>
              <a:t>Current element </a:t>
            </a:r>
            <a:r>
              <a:rPr lang="en-GB" sz="1800" dirty="0">
                <a:sym typeface="Wingdings" panose="05000000000000000000" pitchFamily="2" charset="2"/>
              </a:rPr>
              <a:t> </a:t>
            </a:r>
            <a:r>
              <a:rPr lang="en-GB" sz="1800" dirty="0">
                <a:solidFill>
                  <a:srgbClr val="00B050"/>
                </a:solidFill>
                <a:sym typeface="Wingdings" panose="05000000000000000000" pitchFamily="2" charset="2"/>
              </a:rPr>
              <a:t>current visited node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Output</a:t>
            </a:r>
            <a:r>
              <a:rPr lang="en-GB" sz="2000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Safe: once union of UNSAT-queries’ </a:t>
            </a:r>
            <a:r>
              <a:rPr lang="en-GB" sz="1800" dirty="0">
                <a:solidFill>
                  <a:srgbClr val="FF0000"/>
                </a:solidFill>
                <a:sym typeface="Wingdings" panose="05000000000000000000" pitchFamily="2" charset="2"/>
              </a:rPr>
              <a:t>guards</a:t>
            </a:r>
            <a:r>
              <a:rPr lang="en-GB" sz="1800" dirty="0">
                <a:sym typeface="Wingdings" panose="05000000000000000000" pitchFamily="2" charset="2"/>
              </a:rPr>
              <a:t> is </a:t>
            </a:r>
            <a:r>
              <a:rPr lang="en-GB" sz="1800" dirty="0">
                <a:latin typeface="Imprint MT Shadow" panose="04020605060303030202" pitchFamily="82" charset="0"/>
                <a:sym typeface="Wingdings" panose="05000000000000000000" pitchFamily="2" charset="2"/>
              </a:rPr>
              <a:t>D</a:t>
            </a:r>
            <a:r>
              <a:rPr lang="en-GB" sz="1800" i="1" baseline="-25000" dirty="0">
                <a:sym typeface="Wingdings" panose="05000000000000000000" pitchFamily="2" charset="2"/>
              </a:rPr>
              <a:t>f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Unsafe: a real counterexample when get SAT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Unknown: otherwise (i.e., cannot prove safety nor find a counterexample)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5EF4E82A-2D29-4925-A91C-093B71A6AB5F}"/>
              </a:ext>
            </a:extLst>
          </p:cNvPr>
          <p:cNvSpPr/>
          <p:nvPr/>
        </p:nvSpPr>
        <p:spPr>
          <a:xfrm rot="5400000">
            <a:off x="2680623" y="1420992"/>
            <a:ext cx="202787" cy="1881793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E38DFA39-CCBA-43A9-9320-034A5B710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298" y="1909285"/>
            <a:ext cx="1027332" cy="92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2C40E8A-50DE-459D-A46C-76684D0DD4C8}"/>
              </a:ext>
            </a:extLst>
          </p:cNvPr>
          <p:cNvSpPr/>
          <p:nvPr/>
        </p:nvSpPr>
        <p:spPr>
          <a:xfrm>
            <a:off x="9875142" y="2257533"/>
            <a:ext cx="166263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aseline="-25000" dirty="0">
                <a:solidFill>
                  <a:schemeClr val="accent2">
                    <a:lumMod val="75000"/>
                  </a:schemeClr>
                </a:solidFill>
              </a:rPr>
              <a:t>+ property +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C2F4C33-971F-462F-A778-4AFAC89ECEB0}"/>
              </a:ext>
            </a:extLst>
          </p:cNvPr>
          <p:cNvCxnSpPr>
            <a:cxnSpLocks/>
            <a:endCxn id="16" idx="5"/>
          </p:cNvCxnSpPr>
          <p:nvPr/>
        </p:nvCxnSpPr>
        <p:spPr>
          <a:xfrm flipH="1" flipV="1">
            <a:off x="11413399" y="2390506"/>
            <a:ext cx="209161" cy="21685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61DA3C5-7DE2-4D1A-9820-8C814A4F8433}"/>
              </a:ext>
            </a:extLst>
          </p:cNvPr>
          <p:cNvCxnSpPr>
            <a:cxnSpLocks/>
            <a:stCxn id="16" idx="1"/>
            <a:endCxn id="19" idx="5"/>
          </p:cNvCxnSpPr>
          <p:nvPr/>
        </p:nvCxnSpPr>
        <p:spPr>
          <a:xfrm flipH="1" flipV="1">
            <a:off x="11194224" y="2158263"/>
            <a:ext cx="186846" cy="1999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CF93CD-CF69-4C98-9EB1-A7707B2E7BF7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11622559" y="2373737"/>
            <a:ext cx="199829" cy="2336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8BAC54-8EFD-419B-8E49-7D07DFEFDFEF}"/>
              </a:ext>
            </a:extLst>
          </p:cNvPr>
          <p:cNvCxnSpPr>
            <a:cxnSpLocks/>
            <a:stCxn id="16" idx="7"/>
            <a:endCxn id="15" idx="3"/>
          </p:cNvCxnSpPr>
          <p:nvPr/>
        </p:nvCxnSpPr>
        <p:spPr>
          <a:xfrm flipV="1">
            <a:off x="11413399" y="2156889"/>
            <a:ext cx="204838" cy="20128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A974D3-9A8B-4A5F-AD41-EEE03C36E25D}"/>
              </a:ext>
            </a:extLst>
          </p:cNvPr>
          <p:cNvCxnSpPr>
            <a:cxnSpLocks/>
            <a:stCxn id="17" idx="1"/>
            <a:endCxn id="15" idx="5"/>
          </p:cNvCxnSpPr>
          <p:nvPr/>
        </p:nvCxnSpPr>
        <p:spPr>
          <a:xfrm flipH="1" flipV="1">
            <a:off x="11650566" y="2156889"/>
            <a:ext cx="171822" cy="18451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C09074-3263-4570-A370-AADCA4F47B65}"/>
              </a:ext>
            </a:extLst>
          </p:cNvPr>
          <p:cNvCxnSpPr>
            <a:cxnSpLocks/>
            <a:stCxn id="19" idx="7"/>
            <a:endCxn id="20" idx="4"/>
          </p:cNvCxnSpPr>
          <p:nvPr/>
        </p:nvCxnSpPr>
        <p:spPr>
          <a:xfrm flipV="1">
            <a:off x="11194224" y="1909285"/>
            <a:ext cx="216226" cy="2166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94C4D1-6800-4814-9928-4308C4786210}"/>
              </a:ext>
            </a:extLst>
          </p:cNvPr>
          <p:cNvCxnSpPr>
            <a:cxnSpLocks/>
            <a:stCxn id="15" idx="1"/>
            <a:endCxn id="20" idx="4"/>
          </p:cNvCxnSpPr>
          <p:nvPr/>
        </p:nvCxnSpPr>
        <p:spPr>
          <a:xfrm flipH="1" flipV="1">
            <a:off x="11410450" y="1909285"/>
            <a:ext cx="207787" cy="21527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68F31888-8AD7-4582-BF2C-B17077BF77DE}"/>
              </a:ext>
            </a:extLst>
          </p:cNvPr>
          <p:cNvSpPr/>
          <p:nvPr/>
        </p:nvSpPr>
        <p:spPr>
          <a:xfrm>
            <a:off x="11611542" y="211786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39909951-9F54-48A4-AF12-43FEE36677F4}"/>
              </a:ext>
            </a:extLst>
          </p:cNvPr>
          <p:cNvSpPr/>
          <p:nvPr/>
        </p:nvSpPr>
        <p:spPr>
          <a:xfrm>
            <a:off x="11374375" y="235148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652D5AA7-B2CF-476D-A39D-FE45ECDAF477}"/>
              </a:ext>
            </a:extLst>
          </p:cNvPr>
          <p:cNvSpPr/>
          <p:nvPr/>
        </p:nvSpPr>
        <p:spPr>
          <a:xfrm>
            <a:off x="11815693" y="233471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1A3CA1-9BE2-47EE-BCF8-92362AD09E98}"/>
              </a:ext>
            </a:extLst>
          </p:cNvPr>
          <p:cNvCxnSpPr>
            <a:cxnSpLocks/>
            <a:stCxn id="15" idx="7"/>
            <a:endCxn id="21" idx="3"/>
          </p:cNvCxnSpPr>
          <p:nvPr/>
        </p:nvCxnSpPr>
        <p:spPr>
          <a:xfrm flipV="1">
            <a:off x="11650566" y="1884833"/>
            <a:ext cx="189546" cy="2397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22EE4DAF-C7FA-46C3-A4DD-AB790C8E7C26}"/>
              </a:ext>
            </a:extLst>
          </p:cNvPr>
          <p:cNvSpPr/>
          <p:nvPr/>
        </p:nvSpPr>
        <p:spPr>
          <a:xfrm>
            <a:off x="11155200" y="211923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BC5D428B-0017-40F3-8051-F2B39AB8B189}"/>
              </a:ext>
            </a:extLst>
          </p:cNvPr>
          <p:cNvSpPr/>
          <p:nvPr/>
        </p:nvSpPr>
        <p:spPr>
          <a:xfrm>
            <a:off x="11387590" y="186356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6C57F3CB-5A7C-426A-A834-FC3A76DB688B}"/>
              </a:ext>
            </a:extLst>
          </p:cNvPr>
          <p:cNvSpPr/>
          <p:nvPr/>
        </p:nvSpPr>
        <p:spPr>
          <a:xfrm>
            <a:off x="11833417" y="184580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3FCBC520-E87B-472E-BBFD-F815FE91DD2B}"/>
              </a:ext>
            </a:extLst>
          </p:cNvPr>
          <p:cNvSpPr/>
          <p:nvPr/>
        </p:nvSpPr>
        <p:spPr>
          <a:xfrm>
            <a:off x="9763832" y="3617637"/>
            <a:ext cx="1552952" cy="1912775"/>
          </a:xfrm>
          <a:prstGeom prst="downArrowCallou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LB-CEGAR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6D13180C-B0D5-4F0F-B52C-CBDC832F4A92}"/>
              </a:ext>
            </a:extLst>
          </p:cNvPr>
          <p:cNvSpPr/>
          <p:nvPr/>
        </p:nvSpPr>
        <p:spPr>
          <a:xfrm rot="5400000">
            <a:off x="10424275" y="1428268"/>
            <a:ext cx="228646" cy="3244603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8138214-E376-48E2-9464-0D5FB814FE99}"/>
              </a:ext>
            </a:extLst>
          </p:cNvPr>
          <p:cNvSpPr/>
          <p:nvPr/>
        </p:nvSpPr>
        <p:spPr>
          <a:xfrm>
            <a:off x="10411627" y="3209676"/>
            <a:ext cx="255250" cy="29132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E3AE0F-3CAA-4745-A0F3-266DE8A48690}"/>
              </a:ext>
            </a:extLst>
          </p:cNvPr>
          <p:cNvSpPr/>
          <p:nvPr/>
        </p:nvSpPr>
        <p:spPr>
          <a:xfrm>
            <a:off x="9924563" y="5647045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Wingdings" panose="05000000000000000000" pitchFamily="2" charset="2"/>
              </a:rPr>
              <a:t>safe, unsafe, </a:t>
            </a:r>
          </a:p>
          <a:p>
            <a:r>
              <a:rPr lang="en-GB" dirty="0">
                <a:sym typeface="Wingdings" panose="05000000000000000000" pitchFamily="2" charset="2"/>
              </a:rPr>
              <a:t>or unknown </a:t>
            </a:r>
            <a:endParaRPr lang="en-GB" dirty="0"/>
          </a:p>
        </p:txBody>
      </p:sp>
      <p:sp>
        <p:nvSpPr>
          <p:cNvPr id="25" name="Slide Number Placeholder 26">
            <a:extLst>
              <a:ext uri="{FF2B5EF4-FFF2-40B4-BE49-F238E27FC236}">
                <a16:creationId xmlns:a16="http://schemas.microsoft.com/office/drawing/2014/main" id="{2BA8CE57-D297-487C-8E7F-C2C2CF0B3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6525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LB-CEGAR Lattice Traversal (general)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435452" cy="5111317"/>
          </a:xfrm>
        </p:spPr>
        <p:txBody>
          <a:bodyPr>
            <a:noAutofit/>
          </a:bodyPr>
          <a:lstStyle/>
          <a:p>
            <a:r>
              <a:rPr lang="en-GB" sz="2000" dirty="0">
                <a:sym typeface="Wingdings" panose="05000000000000000000" pitchFamily="2" charset="2"/>
              </a:rPr>
              <a:t>N &gt; 1  simulates the traversal on </a:t>
            </a:r>
            <a:r>
              <a:rPr lang="en-GB" sz="2000" u="sng" dirty="0">
                <a:sym typeface="Wingdings" panose="05000000000000000000" pitchFamily="2" charset="2"/>
              </a:rPr>
              <a:t>all</a:t>
            </a:r>
            <a:r>
              <a:rPr lang="en-GB" sz="2000" dirty="0">
                <a:sym typeface="Wingdings" panose="05000000000000000000" pitchFamily="2" charset="2"/>
              </a:rPr>
              <a:t> lattices in a fix order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N lattices  L[1]…L[N] (arbitrary order)</a:t>
            </a:r>
          </a:p>
          <a:p>
            <a:r>
              <a:rPr lang="en-GB" sz="2000" dirty="0">
                <a:solidFill>
                  <a:srgbClr val="7030A0"/>
                </a:solidFill>
                <a:sym typeface="Wingdings" panose="05000000000000000000" pitchFamily="2" charset="2"/>
              </a:rPr>
              <a:t>Query</a:t>
            </a:r>
            <a:r>
              <a:rPr lang="en-GB" sz="2000" dirty="0">
                <a:sym typeface="Wingdings" panose="05000000000000000000" pitchFamily="2" charset="2"/>
              </a:rPr>
              <a:t>: </a:t>
            </a:r>
            <a:r>
              <a:rPr lang="en-GB" sz="2000" dirty="0">
                <a:solidFill>
                  <a:srgbClr val="FF0000"/>
                </a:solidFill>
                <a:sym typeface="Wingdings" panose="05000000000000000000" pitchFamily="2" charset="2"/>
              </a:rPr>
              <a:t>guards</a:t>
            </a:r>
            <a:r>
              <a:rPr lang="en-GB" sz="2000" dirty="0">
                <a:sym typeface="Wingdings" panose="05000000000000000000" pitchFamily="2" charset="2"/>
              </a:rPr>
              <a:t> + literals + encoding of the problem</a:t>
            </a:r>
          </a:p>
          <a:p>
            <a:pPr marL="457200" lvl="1" indent="0">
              <a:buNone/>
            </a:pPr>
            <a:r>
              <a:rPr lang="en-GB" sz="1200" b="1" dirty="0">
                <a:sym typeface="Wingdings" panose="05000000000000000000" pitchFamily="2" charset="2"/>
              </a:rPr>
              <a:t>           of the </a:t>
            </a:r>
            <a:r>
              <a:rPr lang="en-GB" sz="1200" b="1" dirty="0">
                <a:solidFill>
                  <a:srgbClr val="00B0F0"/>
                </a:solidFill>
                <a:sym typeface="Wingdings" panose="05000000000000000000" pitchFamily="2" charset="2"/>
              </a:rPr>
              <a:t>current elements </a:t>
            </a:r>
            <a:r>
              <a:rPr lang="en-GB" sz="1200" b="1" u="sng" dirty="0">
                <a:sym typeface="Wingdings" panose="05000000000000000000" pitchFamily="2" charset="2"/>
              </a:rPr>
              <a:t>in L[1]…L[</a:t>
            </a:r>
            <a:r>
              <a:rPr lang="en-GB" sz="1200" b="1" u="sng" dirty="0" err="1">
                <a:sym typeface="Wingdings" panose="05000000000000000000" pitchFamily="2" charset="2"/>
              </a:rPr>
              <a:t>i</a:t>
            </a:r>
            <a:r>
              <a:rPr lang="en-GB" sz="1200" b="1" u="sng" dirty="0">
                <a:sym typeface="Wingdings" panose="05000000000000000000" pitchFamily="2" charset="2"/>
              </a:rPr>
              <a:t>]</a:t>
            </a:r>
            <a:endParaRPr lang="en-GB" sz="2000" b="1" dirty="0">
              <a:sym typeface="Wingdings" panose="05000000000000000000" pitchFamily="2" charset="2"/>
            </a:endParaRPr>
          </a:p>
          <a:p>
            <a:endParaRPr lang="en-GB" sz="2000" b="1" dirty="0">
              <a:sym typeface="Wingdings" panose="05000000000000000000" pitchFamily="2" charset="2"/>
            </a:endParaRPr>
          </a:p>
          <a:p>
            <a:r>
              <a:rPr lang="en-GB" sz="2000" b="1" dirty="0">
                <a:sym typeface="Wingdings" panose="05000000000000000000" pitchFamily="2" charset="2"/>
              </a:rPr>
              <a:t>Input</a:t>
            </a:r>
            <a:r>
              <a:rPr lang="en-GB" sz="2000" dirty="0">
                <a:sym typeface="Wingdings" panose="05000000000000000000" pitchFamily="2" charset="2"/>
              </a:rPr>
              <a:t>: a lattice L[1]…L[N] of function </a:t>
            </a:r>
            <a:r>
              <a:rPr lang="en-GB" sz="2000" i="1" dirty="0">
                <a:sym typeface="Wingdings" panose="05000000000000000000" pitchFamily="2" charset="2"/>
              </a:rPr>
              <a:t>f</a:t>
            </a:r>
            <a:r>
              <a:rPr lang="en-GB" sz="2000" i="1" baseline="-25000" dirty="0">
                <a:sym typeface="Wingdings" panose="05000000000000000000" pitchFamily="2" charset="2"/>
              </a:rPr>
              <a:t>1</a:t>
            </a:r>
            <a:r>
              <a:rPr lang="en-GB" sz="2000" i="1" dirty="0">
                <a:sym typeface="Wingdings" panose="05000000000000000000" pitchFamily="2" charset="2"/>
              </a:rPr>
              <a:t>,…,</a:t>
            </a:r>
            <a:r>
              <a:rPr lang="en-GB" sz="2000" i="1" dirty="0" err="1">
                <a:sym typeface="Wingdings" panose="05000000000000000000" pitchFamily="2" charset="2"/>
              </a:rPr>
              <a:t>f</a:t>
            </a:r>
            <a:r>
              <a:rPr lang="en-GB" sz="2000" i="1" baseline="-25000" dirty="0" err="1">
                <a:sym typeface="Wingdings" panose="05000000000000000000" pitchFamily="2" charset="2"/>
              </a:rPr>
              <a:t>n</a:t>
            </a:r>
            <a:endParaRPr lang="en-GB" sz="2000" i="1" baseline="-25000" dirty="0">
              <a:sym typeface="Wingdings" panose="05000000000000000000" pitchFamily="2" charset="2"/>
            </a:endParaRPr>
          </a:p>
          <a:p>
            <a:r>
              <a:rPr lang="en-GB" sz="2000" b="1" dirty="0">
                <a:sym typeface="Wingdings" panose="05000000000000000000" pitchFamily="2" charset="2"/>
              </a:rPr>
              <a:t>Traversal</a:t>
            </a:r>
            <a:r>
              <a:rPr lang="en-GB" sz="2000" dirty="0">
                <a:sym typeface="Wingdings" panose="05000000000000000000" pitchFamily="2" charset="2"/>
              </a:rPr>
              <a:t>: for lattice L[</a:t>
            </a:r>
            <a:r>
              <a:rPr lang="en-GB" sz="2000" dirty="0" err="1">
                <a:sym typeface="Wingdings" panose="05000000000000000000" pitchFamily="2" charset="2"/>
              </a:rPr>
              <a:t>i</a:t>
            </a:r>
            <a:r>
              <a:rPr lang="en-GB" sz="2000" dirty="0">
                <a:sym typeface="Wingdings" panose="05000000000000000000" pitchFamily="2" charset="2"/>
              </a:rPr>
              <a:t>] 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SAT: DFS as is for L[i+1] if with L[i+1] still unsafe/unknown then DFS for L[</a:t>
            </a:r>
            <a:r>
              <a:rPr lang="en-GB" sz="1800" dirty="0" err="1">
                <a:sym typeface="Wingdings" panose="05000000000000000000" pitchFamily="2" charset="2"/>
              </a:rPr>
              <a:t>i</a:t>
            </a:r>
            <a:r>
              <a:rPr lang="en-GB" sz="1800" dirty="0">
                <a:sym typeface="Wingdings" panose="05000000000000000000" pitchFamily="2" charset="2"/>
              </a:rPr>
              <a:t>]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UNSAT: as basic case (slide 2) where L is now L[</a:t>
            </a:r>
            <a:r>
              <a:rPr lang="en-GB" sz="1800" dirty="0" err="1">
                <a:sym typeface="Wingdings" panose="05000000000000000000" pitchFamily="2" charset="2"/>
              </a:rPr>
              <a:t>i</a:t>
            </a:r>
            <a:r>
              <a:rPr lang="en-GB" sz="1800" dirty="0">
                <a:sym typeface="Wingdings" panose="05000000000000000000" pitchFamily="2" charset="2"/>
              </a:rPr>
              <a:t>]</a:t>
            </a:r>
            <a:endParaRPr lang="en-GB" sz="1800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lvl="1"/>
            <a:r>
              <a:rPr lang="en-GB" sz="1800" dirty="0">
                <a:solidFill>
                  <a:srgbClr val="7030A0"/>
                </a:solidFill>
                <a:sym typeface="Wingdings" panose="05000000000000000000" pitchFamily="2" charset="2"/>
              </a:rPr>
              <a:t>Call SMT solver </a:t>
            </a:r>
            <a:r>
              <a:rPr lang="en-GB" sz="1800" u="sng" dirty="0">
                <a:sym typeface="Wingdings" panose="05000000000000000000" pitchFamily="2" charset="2"/>
              </a:rPr>
              <a:t>per first-time-visit </a:t>
            </a:r>
            <a:r>
              <a:rPr lang="en-GB" sz="1800" u="sng" dirty="0">
                <a:solidFill>
                  <a:srgbClr val="00B050"/>
                </a:solidFill>
                <a:sym typeface="Wingdings" panose="05000000000000000000" pitchFamily="2" charset="2"/>
              </a:rPr>
              <a:t>node</a:t>
            </a:r>
            <a:r>
              <a:rPr lang="en-GB" sz="1800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GB" sz="1800" dirty="0">
                <a:sym typeface="Wingdings" panose="05000000000000000000" pitchFamily="2" charset="2"/>
              </a:rPr>
              <a:t>from last call to (L[</a:t>
            </a:r>
            <a:r>
              <a:rPr lang="en-GB" sz="1800" dirty="0" err="1">
                <a:sym typeface="Wingdings" panose="05000000000000000000" pitchFamily="2" charset="2"/>
              </a:rPr>
              <a:t>i</a:t>
            </a:r>
            <a:r>
              <a:rPr lang="en-GB" sz="1800" dirty="0">
                <a:sym typeface="Wingdings" panose="05000000000000000000" pitchFamily="2" charset="2"/>
              </a:rPr>
              <a:t>] + </a:t>
            </a:r>
            <a:r>
              <a:rPr lang="en-GB" sz="1800" dirty="0">
                <a:latin typeface="MS UI Gothic" panose="020B0600070205080204" pitchFamily="34" charset="-128"/>
                <a:ea typeface="MS UI Gothic" panose="020B0600070205080204" pitchFamily="34" charset="-128"/>
                <a:sym typeface="Wingdings" panose="05000000000000000000" pitchFamily="2" charset="2"/>
              </a:rPr>
              <a:t>⊥)</a:t>
            </a:r>
            <a:endParaRPr lang="en-GB" sz="1800" dirty="0">
              <a:sym typeface="Wingdings" panose="05000000000000000000" pitchFamily="2" charset="2"/>
            </a:endParaRPr>
          </a:p>
          <a:p>
            <a:pPr lvl="2"/>
            <a:r>
              <a:rPr lang="en-GB" dirty="0">
                <a:sym typeface="Wingdings" panose="05000000000000000000" pitchFamily="2" charset="2"/>
              </a:rPr>
              <a:t>Starts from L[1] + </a:t>
            </a:r>
            <a:r>
              <a:rPr lang="en-GB" dirty="0">
                <a:latin typeface="MS UI Gothic" panose="020B0600070205080204" pitchFamily="34" charset="-128"/>
                <a:ea typeface="MS UI Gothic" panose="020B0600070205080204" pitchFamily="34" charset="-128"/>
                <a:sym typeface="Wingdings" panose="05000000000000000000" pitchFamily="2" charset="2"/>
              </a:rPr>
              <a:t>⊥</a:t>
            </a:r>
            <a:endParaRPr lang="en-GB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pPr lvl="2"/>
            <a:r>
              <a:rPr lang="en-GB" dirty="0">
                <a:solidFill>
                  <a:srgbClr val="00B0F0"/>
                </a:solidFill>
                <a:sym typeface="Wingdings" panose="05000000000000000000" pitchFamily="2" charset="2"/>
              </a:rPr>
              <a:t>Current element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rgbClr val="00B050"/>
                </a:solidFill>
                <a:sym typeface="Wingdings" panose="05000000000000000000" pitchFamily="2" charset="2"/>
              </a:rPr>
              <a:t>current visited node in </a:t>
            </a:r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L[</a:t>
            </a:r>
            <a:r>
              <a:rPr lang="en-GB" b="1" dirty="0" err="1">
                <a:solidFill>
                  <a:srgbClr val="00B050"/>
                </a:solidFill>
                <a:sym typeface="Wingdings" panose="05000000000000000000" pitchFamily="2" charset="2"/>
              </a:rPr>
              <a:t>i</a:t>
            </a:r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]</a:t>
            </a:r>
          </a:p>
          <a:p>
            <a:r>
              <a:rPr lang="en-GB" sz="2000" b="1" dirty="0">
                <a:sym typeface="Wingdings" panose="05000000000000000000" pitchFamily="2" charset="2"/>
              </a:rPr>
              <a:t>Output</a:t>
            </a:r>
            <a:r>
              <a:rPr lang="en-GB" sz="2000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Unsafe or Unknown as basic case (in slide 2)</a:t>
            </a:r>
          </a:p>
          <a:p>
            <a:pPr lvl="1"/>
            <a:r>
              <a:rPr lang="en-GB" sz="1800" dirty="0">
                <a:sym typeface="Wingdings" panose="05000000000000000000" pitchFamily="2" charset="2"/>
              </a:rPr>
              <a:t>Safe: once union of UNSAT-queries’ </a:t>
            </a:r>
            <a:r>
              <a:rPr lang="en-GB" sz="1800" dirty="0">
                <a:solidFill>
                  <a:srgbClr val="FF0000"/>
                </a:solidFill>
                <a:sym typeface="Wingdings" panose="05000000000000000000" pitchFamily="2" charset="2"/>
              </a:rPr>
              <a:t>guards</a:t>
            </a:r>
            <a:r>
              <a:rPr lang="en-GB" sz="1800" dirty="0">
                <a:sym typeface="Wingdings" panose="05000000000000000000" pitchFamily="2" charset="2"/>
              </a:rPr>
              <a:t> covers </a:t>
            </a:r>
            <a:r>
              <a:rPr lang="en-GB" sz="1800" dirty="0">
                <a:latin typeface="Imprint MT Shadow" panose="04020605060303030202" pitchFamily="82" charset="0"/>
                <a:sym typeface="Wingdings" panose="05000000000000000000" pitchFamily="2" charset="2"/>
              </a:rPr>
              <a:t>D</a:t>
            </a:r>
            <a:r>
              <a:rPr lang="en-GB" sz="1800" i="1" baseline="-25000" dirty="0">
                <a:sym typeface="Wingdings" panose="05000000000000000000" pitchFamily="2" charset="2"/>
              </a:rPr>
              <a:t>f1</a:t>
            </a:r>
            <a:r>
              <a:rPr lang="en-GB" sz="1800" dirty="0">
                <a:sym typeface="Wingdings" panose="05000000000000000000" pitchFamily="2" charset="2"/>
              </a:rPr>
              <a:t> x … x </a:t>
            </a:r>
            <a:r>
              <a:rPr lang="en-GB" sz="1800" dirty="0" err="1">
                <a:latin typeface="Imprint MT Shadow" panose="04020605060303030202" pitchFamily="82" charset="0"/>
                <a:sym typeface="Wingdings" panose="05000000000000000000" pitchFamily="2" charset="2"/>
              </a:rPr>
              <a:t>D</a:t>
            </a:r>
            <a:r>
              <a:rPr lang="en-GB" sz="1800" i="1" baseline="-25000" dirty="0" err="1">
                <a:sym typeface="Wingdings" panose="05000000000000000000" pitchFamily="2" charset="2"/>
              </a:rPr>
              <a:t>fi</a:t>
            </a:r>
            <a:r>
              <a:rPr lang="en-GB" sz="1800" i="1" dirty="0">
                <a:sym typeface="Wingdings" panose="05000000000000000000" pitchFamily="2" charset="2"/>
              </a:rPr>
              <a:t>  </a:t>
            </a:r>
            <a:r>
              <a:rPr lang="en-GB" sz="1800" dirty="0">
                <a:sym typeface="Wingdings" panose="05000000000000000000" pitchFamily="2" charset="2"/>
              </a:rPr>
              <a:t>(for some </a:t>
            </a:r>
            <a:r>
              <a:rPr lang="en-GB" sz="1800" dirty="0" err="1">
                <a:sym typeface="Wingdings" panose="05000000000000000000" pitchFamily="2" charset="2"/>
              </a:rPr>
              <a:t>i</a:t>
            </a:r>
            <a:r>
              <a:rPr lang="en-GB" sz="1800" dirty="0">
                <a:sym typeface="Wingdings" panose="05000000000000000000" pitchFamily="2" charset="2"/>
              </a:rPr>
              <a:t> </a:t>
            </a:r>
            <a:r>
              <a:rPr lang="en-GB" sz="1800" dirty="0">
                <a:latin typeface="Imprint MT Shadow" panose="04020605060303030202" pitchFamily="82" charset="0"/>
                <a:sym typeface="Wingdings" panose="05000000000000000000" pitchFamily="2" charset="2"/>
              </a:rPr>
              <a:t>≤ </a:t>
            </a:r>
            <a:r>
              <a:rPr lang="en-GB" sz="1800" dirty="0">
                <a:sym typeface="Wingdings" panose="05000000000000000000" pitchFamily="2" charset="2"/>
              </a:rPr>
              <a:t>N)</a:t>
            </a:r>
            <a:endParaRPr lang="en-GB" sz="1800" i="1" baseline="-25000" dirty="0">
              <a:sym typeface="Wingdings" panose="05000000000000000000" pitchFamily="2" charset="2"/>
            </a:endParaRPr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691C5C8D-F33F-43B6-A4BB-6EC864A98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298" y="1909285"/>
            <a:ext cx="1027332" cy="92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E5E51C-C5E0-426A-B776-F514EB03D568}"/>
              </a:ext>
            </a:extLst>
          </p:cNvPr>
          <p:cNvSpPr/>
          <p:nvPr/>
        </p:nvSpPr>
        <p:spPr>
          <a:xfrm>
            <a:off x="9875142" y="2257533"/>
            <a:ext cx="1662635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aseline="-25000" dirty="0">
                <a:solidFill>
                  <a:schemeClr val="accent2">
                    <a:lumMod val="75000"/>
                  </a:schemeClr>
                </a:solidFill>
              </a:rPr>
              <a:t>+ property +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5EB37E5-55C9-409A-BA44-1D69F2DED515}"/>
              </a:ext>
            </a:extLst>
          </p:cNvPr>
          <p:cNvCxnSpPr>
            <a:cxnSpLocks/>
            <a:endCxn id="14" idx="5"/>
          </p:cNvCxnSpPr>
          <p:nvPr/>
        </p:nvCxnSpPr>
        <p:spPr>
          <a:xfrm flipH="1" flipV="1">
            <a:off x="11413399" y="2390506"/>
            <a:ext cx="209161" cy="21685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3CAEDDD-93B0-4EBA-A739-986570FEE897}"/>
              </a:ext>
            </a:extLst>
          </p:cNvPr>
          <p:cNvCxnSpPr>
            <a:cxnSpLocks/>
            <a:stCxn id="14" idx="1"/>
            <a:endCxn id="17" idx="5"/>
          </p:cNvCxnSpPr>
          <p:nvPr/>
        </p:nvCxnSpPr>
        <p:spPr>
          <a:xfrm flipH="1" flipV="1">
            <a:off x="11194224" y="2158263"/>
            <a:ext cx="186846" cy="1999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C07682-9782-4253-9DDC-3DC0D3E73C83}"/>
              </a:ext>
            </a:extLst>
          </p:cNvPr>
          <p:cNvCxnSpPr>
            <a:cxnSpLocks/>
            <a:endCxn id="15" idx="3"/>
          </p:cNvCxnSpPr>
          <p:nvPr/>
        </p:nvCxnSpPr>
        <p:spPr>
          <a:xfrm flipV="1">
            <a:off x="11622559" y="2373737"/>
            <a:ext cx="199829" cy="2336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2924E9-77E1-488E-A19D-946170BD929F}"/>
              </a:ext>
            </a:extLst>
          </p:cNvPr>
          <p:cNvCxnSpPr>
            <a:cxnSpLocks/>
            <a:stCxn id="14" idx="7"/>
            <a:endCxn id="13" idx="3"/>
          </p:cNvCxnSpPr>
          <p:nvPr/>
        </p:nvCxnSpPr>
        <p:spPr>
          <a:xfrm flipV="1">
            <a:off x="11413399" y="2156889"/>
            <a:ext cx="204838" cy="20128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B9C75B-7F14-43BC-B624-12D24507833F}"/>
              </a:ext>
            </a:extLst>
          </p:cNvPr>
          <p:cNvCxnSpPr>
            <a:cxnSpLocks/>
            <a:stCxn id="15" idx="1"/>
            <a:endCxn id="13" idx="5"/>
          </p:cNvCxnSpPr>
          <p:nvPr/>
        </p:nvCxnSpPr>
        <p:spPr>
          <a:xfrm flipH="1" flipV="1">
            <a:off x="11650566" y="2156889"/>
            <a:ext cx="171822" cy="18451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1374E95-5250-4C94-BC18-F5D4116D4943}"/>
              </a:ext>
            </a:extLst>
          </p:cNvPr>
          <p:cNvCxnSpPr>
            <a:cxnSpLocks/>
            <a:stCxn id="17" idx="7"/>
            <a:endCxn id="18" idx="4"/>
          </p:cNvCxnSpPr>
          <p:nvPr/>
        </p:nvCxnSpPr>
        <p:spPr>
          <a:xfrm flipV="1">
            <a:off x="11194224" y="1909285"/>
            <a:ext cx="216226" cy="2166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6B26AE-5786-4CE3-AF3B-0FAF4D956D2E}"/>
              </a:ext>
            </a:extLst>
          </p:cNvPr>
          <p:cNvCxnSpPr>
            <a:cxnSpLocks/>
            <a:stCxn id="13" idx="1"/>
            <a:endCxn id="18" idx="4"/>
          </p:cNvCxnSpPr>
          <p:nvPr/>
        </p:nvCxnSpPr>
        <p:spPr>
          <a:xfrm flipH="1" flipV="1">
            <a:off x="11410450" y="1909285"/>
            <a:ext cx="207787" cy="21527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BB526BCE-A9A5-4B60-B956-0D13C1DABF7C}"/>
              </a:ext>
            </a:extLst>
          </p:cNvPr>
          <p:cNvSpPr/>
          <p:nvPr/>
        </p:nvSpPr>
        <p:spPr>
          <a:xfrm>
            <a:off x="11611542" y="211786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96099B5A-2248-4A72-B1E1-BDDFA6DB70F8}"/>
              </a:ext>
            </a:extLst>
          </p:cNvPr>
          <p:cNvSpPr/>
          <p:nvPr/>
        </p:nvSpPr>
        <p:spPr>
          <a:xfrm>
            <a:off x="11374375" y="235148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10D4CDB9-E096-4629-8DB3-24B6DB7254DC}"/>
              </a:ext>
            </a:extLst>
          </p:cNvPr>
          <p:cNvSpPr/>
          <p:nvPr/>
        </p:nvSpPr>
        <p:spPr>
          <a:xfrm>
            <a:off x="11815693" y="233471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47EBDBE-0ABB-48AE-9CB0-6C57A955C38C}"/>
              </a:ext>
            </a:extLst>
          </p:cNvPr>
          <p:cNvCxnSpPr>
            <a:cxnSpLocks/>
            <a:stCxn id="13" idx="7"/>
            <a:endCxn id="19" idx="3"/>
          </p:cNvCxnSpPr>
          <p:nvPr/>
        </p:nvCxnSpPr>
        <p:spPr>
          <a:xfrm flipV="1">
            <a:off x="11650566" y="1884833"/>
            <a:ext cx="189546" cy="2397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F62FDCD3-3323-4811-A346-419098E2040E}"/>
              </a:ext>
            </a:extLst>
          </p:cNvPr>
          <p:cNvSpPr/>
          <p:nvPr/>
        </p:nvSpPr>
        <p:spPr>
          <a:xfrm>
            <a:off x="11155200" y="211923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9C6FD2D8-11B6-49B2-9DA2-EE67E11F706F}"/>
              </a:ext>
            </a:extLst>
          </p:cNvPr>
          <p:cNvSpPr/>
          <p:nvPr/>
        </p:nvSpPr>
        <p:spPr>
          <a:xfrm>
            <a:off x="11387590" y="186356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8F5B2593-6562-45E0-A6E5-01F3638E2E8E}"/>
              </a:ext>
            </a:extLst>
          </p:cNvPr>
          <p:cNvSpPr/>
          <p:nvPr/>
        </p:nvSpPr>
        <p:spPr>
          <a:xfrm>
            <a:off x="11833417" y="184580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llout: Down Arrow 19">
            <a:extLst>
              <a:ext uri="{FF2B5EF4-FFF2-40B4-BE49-F238E27FC236}">
                <a16:creationId xmlns:a16="http://schemas.microsoft.com/office/drawing/2014/main" id="{011A9166-8657-44B0-BF42-FFC808761C24}"/>
              </a:ext>
            </a:extLst>
          </p:cNvPr>
          <p:cNvSpPr/>
          <p:nvPr/>
        </p:nvSpPr>
        <p:spPr>
          <a:xfrm>
            <a:off x="9763832" y="3617637"/>
            <a:ext cx="1552952" cy="1912775"/>
          </a:xfrm>
          <a:prstGeom prst="downArrowCallou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LB-CEGAR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C8F668DC-DF4B-4804-A50F-DF9BE12C04F6}"/>
              </a:ext>
            </a:extLst>
          </p:cNvPr>
          <p:cNvSpPr/>
          <p:nvPr/>
        </p:nvSpPr>
        <p:spPr>
          <a:xfrm rot="5400000">
            <a:off x="10424275" y="1428268"/>
            <a:ext cx="228646" cy="3244603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F2BB3439-1F9E-4770-86E2-C5CE35FF611A}"/>
              </a:ext>
            </a:extLst>
          </p:cNvPr>
          <p:cNvSpPr/>
          <p:nvPr/>
        </p:nvSpPr>
        <p:spPr>
          <a:xfrm>
            <a:off x="10411627" y="3209676"/>
            <a:ext cx="255250" cy="29132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DB14BF-81E5-4345-BA5E-61ABA8B76883}"/>
              </a:ext>
            </a:extLst>
          </p:cNvPr>
          <p:cNvSpPr/>
          <p:nvPr/>
        </p:nvSpPr>
        <p:spPr>
          <a:xfrm>
            <a:off x="9924563" y="5647045"/>
            <a:ext cx="1508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Wingdings" panose="05000000000000000000" pitchFamily="2" charset="2"/>
              </a:rPr>
              <a:t>safe, unsafe, </a:t>
            </a:r>
          </a:p>
          <a:p>
            <a:r>
              <a:rPr lang="en-GB" dirty="0">
                <a:sym typeface="Wingdings" panose="05000000000000000000" pitchFamily="2" charset="2"/>
              </a:rPr>
              <a:t>or unknown </a:t>
            </a:r>
            <a:endParaRPr lang="en-GB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7AE6DB-0D97-46B5-A4B3-98195F0F586D}"/>
              </a:ext>
            </a:extLst>
          </p:cNvPr>
          <p:cNvCxnSpPr>
            <a:cxnSpLocks/>
            <a:endCxn id="32" idx="5"/>
          </p:cNvCxnSpPr>
          <p:nvPr/>
        </p:nvCxnSpPr>
        <p:spPr>
          <a:xfrm flipH="1" flipV="1">
            <a:off x="10744705" y="1955076"/>
            <a:ext cx="209161" cy="21685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074C8DF-3D8F-487C-8F3C-25B8AC3C8220}"/>
              </a:ext>
            </a:extLst>
          </p:cNvPr>
          <p:cNvCxnSpPr>
            <a:cxnSpLocks/>
            <a:stCxn id="32" idx="1"/>
            <a:endCxn id="35" idx="5"/>
          </p:cNvCxnSpPr>
          <p:nvPr/>
        </p:nvCxnSpPr>
        <p:spPr>
          <a:xfrm flipH="1" flipV="1">
            <a:off x="10525530" y="1722833"/>
            <a:ext cx="186846" cy="1999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F022FF1-950B-48B3-84A3-229326C88051}"/>
              </a:ext>
            </a:extLst>
          </p:cNvPr>
          <p:cNvCxnSpPr>
            <a:cxnSpLocks/>
            <a:endCxn id="33" idx="3"/>
          </p:cNvCxnSpPr>
          <p:nvPr/>
        </p:nvCxnSpPr>
        <p:spPr>
          <a:xfrm flipV="1">
            <a:off x="10953865" y="1938307"/>
            <a:ext cx="199829" cy="2336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B0567A-546F-4861-A4BC-ED5B4D1FD49E}"/>
              </a:ext>
            </a:extLst>
          </p:cNvPr>
          <p:cNvCxnSpPr>
            <a:cxnSpLocks/>
            <a:stCxn id="32" idx="7"/>
            <a:endCxn id="31" idx="3"/>
          </p:cNvCxnSpPr>
          <p:nvPr/>
        </p:nvCxnSpPr>
        <p:spPr>
          <a:xfrm flipV="1">
            <a:off x="10744705" y="1721459"/>
            <a:ext cx="204838" cy="20128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7798EF8-85F6-416E-8E4B-1F71C2BD6671}"/>
              </a:ext>
            </a:extLst>
          </p:cNvPr>
          <p:cNvCxnSpPr>
            <a:cxnSpLocks/>
            <a:stCxn id="33" idx="1"/>
            <a:endCxn id="31" idx="5"/>
          </p:cNvCxnSpPr>
          <p:nvPr/>
        </p:nvCxnSpPr>
        <p:spPr>
          <a:xfrm flipH="1" flipV="1">
            <a:off x="10981872" y="1721459"/>
            <a:ext cx="171822" cy="18451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C405A70-9764-46F7-B8D9-54BE5CB23090}"/>
              </a:ext>
            </a:extLst>
          </p:cNvPr>
          <p:cNvCxnSpPr>
            <a:cxnSpLocks/>
            <a:stCxn id="35" idx="7"/>
            <a:endCxn id="36" idx="4"/>
          </p:cNvCxnSpPr>
          <p:nvPr/>
        </p:nvCxnSpPr>
        <p:spPr>
          <a:xfrm flipV="1">
            <a:off x="10525530" y="1473855"/>
            <a:ext cx="216226" cy="2166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D3D487D-2D53-4742-BCAB-42C93A4430F8}"/>
              </a:ext>
            </a:extLst>
          </p:cNvPr>
          <p:cNvCxnSpPr>
            <a:cxnSpLocks/>
            <a:stCxn id="31" idx="1"/>
            <a:endCxn id="36" idx="4"/>
          </p:cNvCxnSpPr>
          <p:nvPr/>
        </p:nvCxnSpPr>
        <p:spPr>
          <a:xfrm flipH="1" flipV="1">
            <a:off x="10741756" y="1473855"/>
            <a:ext cx="207787" cy="21527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0BE61E4E-43A4-4612-A212-897A2A87EC11}"/>
              </a:ext>
            </a:extLst>
          </p:cNvPr>
          <p:cNvSpPr/>
          <p:nvPr/>
        </p:nvSpPr>
        <p:spPr>
          <a:xfrm>
            <a:off x="10942848" y="16824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CEAA2998-1B1C-4A44-8E94-227664D72908}"/>
              </a:ext>
            </a:extLst>
          </p:cNvPr>
          <p:cNvSpPr/>
          <p:nvPr/>
        </p:nvSpPr>
        <p:spPr>
          <a:xfrm>
            <a:off x="10705681" y="191605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DF36A53B-3211-4E0A-A251-708F4040A437}"/>
              </a:ext>
            </a:extLst>
          </p:cNvPr>
          <p:cNvSpPr/>
          <p:nvPr/>
        </p:nvSpPr>
        <p:spPr>
          <a:xfrm>
            <a:off x="11146999" y="18992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A3F95F2-9C8F-442A-A968-91C96F4703AE}"/>
              </a:ext>
            </a:extLst>
          </p:cNvPr>
          <p:cNvCxnSpPr>
            <a:cxnSpLocks/>
            <a:stCxn id="31" idx="7"/>
            <a:endCxn id="37" idx="3"/>
          </p:cNvCxnSpPr>
          <p:nvPr/>
        </p:nvCxnSpPr>
        <p:spPr>
          <a:xfrm flipV="1">
            <a:off x="10981872" y="1449403"/>
            <a:ext cx="189546" cy="2397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64B85DEB-0285-4066-ABF6-A8991C76BAFB}"/>
              </a:ext>
            </a:extLst>
          </p:cNvPr>
          <p:cNvSpPr/>
          <p:nvPr/>
        </p:nvSpPr>
        <p:spPr>
          <a:xfrm>
            <a:off x="10486506" y="168380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D1739057-9629-46AD-BB17-996D5A918A37}"/>
              </a:ext>
            </a:extLst>
          </p:cNvPr>
          <p:cNvSpPr/>
          <p:nvPr/>
        </p:nvSpPr>
        <p:spPr>
          <a:xfrm>
            <a:off x="10718896" y="142813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19035472-CA36-45B8-835B-072E4AD9B08E}"/>
              </a:ext>
            </a:extLst>
          </p:cNvPr>
          <p:cNvSpPr/>
          <p:nvPr/>
        </p:nvSpPr>
        <p:spPr>
          <a:xfrm>
            <a:off x="11164723" y="141037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1C9F783-5538-4CBA-8EFC-E95B8D77D287}"/>
              </a:ext>
            </a:extLst>
          </p:cNvPr>
          <p:cNvCxnSpPr>
            <a:cxnSpLocks/>
            <a:endCxn id="46" idx="5"/>
          </p:cNvCxnSpPr>
          <p:nvPr/>
        </p:nvCxnSpPr>
        <p:spPr>
          <a:xfrm flipH="1" flipV="1">
            <a:off x="11408263" y="1508280"/>
            <a:ext cx="209161" cy="21685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C76224B-965A-421C-B8B5-376D45EB6198}"/>
              </a:ext>
            </a:extLst>
          </p:cNvPr>
          <p:cNvCxnSpPr>
            <a:cxnSpLocks/>
            <a:stCxn id="46" idx="1"/>
            <a:endCxn id="49" idx="5"/>
          </p:cNvCxnSpPr>
          <p:nvPr/>
        </p:nvCxnSpPr>
        <p:spPr>
          <a:xfrm flipH="1" flipV="1">
            <a:off x="11189088" y="1276037"/>
            <a:ext cx="186846" cy="1999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C454AC1-FF97-42AC-A223-8EB6F15AFB14}"/>
              </a:ext>
            </a:extLst>
          </p:cNvPr>
          <p:cNvCxnSpPr>
            <a:cxnSpLocks/>
            <a:endCxn id="47" idx="3"/>
          </p:cNvCxnSpPr>
          <p:nvPr/>
        </p:nvCxnSpPr>
        <p:spPr>
          <a:xfrm flipV="1">
            <a:off x="11617423" y="1491511"/>
            <a:ext cx="199829" cy="23362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3B2E8AB-0D6E-40A7-9778-357645A37CF7}"/>
              </a:ext>
            </a:extLst>
          </p:cNvPr>
          <p:cNvCxnSpPr>
            <a:cxnSpLocks/>
            <a:stCxn id="46" idx="7"/>
            <a:endCxn id="45" idx="3"/>
          </p:cNvCxnSpPr>
          <p:nvPr/>
        </p:nvCxnSpPr>
        <p:spPr>
          <a:xfrm flipV="1">
            <a:off x="11408263" y="1274663"/>
            <a:ext cx="204838" cy="20128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497AFC2-8578-4E8E-8F4A-6A396EFFA035}"/>
              </a:ext>
            </a:extLst>
          </p:cNvPr>
          <p:cNvCxnSpPr>
            <a:cxnSpLocks/>
            <a:stCxn id="47" idx="1"/>
            <a:endCxn id="45" idx="5"/>
          </p:cNvCxnSpPr>
          <p:nvPr/>
        </p:nvCxnSpPr>
        <p:spPr>
          <a:xfrm flipH="1" flipV="1">
            <a:off x="11645430" y="1274663"/>
            <a:ext cx="171822" cy="18451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C58D7F-32A8-48ED-88F3-D8CA9ABEE5E9}"/>
              </a:ext>
            </a:extLst>
          </p:cNvPr>
          <p:cNvCxnSpPr>
            <a:cxnSpLocks/>
            <a:stCxn id="49" idx="7"/>
            <a:endCxn id="50" idx="4"/>
          </p:cNvCxnSpPr>
          <p:nvPr/>
        </p:nvCxnSpPr>
        <p:spPr>
          <a:xfrm flipV="1">
            <a:off x="11189088" y="1027059"/>
            <a:ext cx="216226" cy="2166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A87C145-A8F8-4F1E-94E2-A637F85E6BE2}"/>
              </a:ext>
            </a:extLst>
          </p:cNvPr>
          <p:cNvCxnSpPr>
            <a:cxnSpLocks/>
            <a:stCxn id="45" idx="1"/>
            <a:endCxn id="50" idx="4"/>
          </p:cNvCxnSpPr>
          <p:nvPr/>
        </p:nvCxnSpPr>
        <p:spPr>
          <a:xfrm flipH="1" flipV="1">
            <a:off x="11405314" y="1027059"/>
            <a:ext cx="207787" cy="21527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C5F9B389-9729-4549-A0C1-8356D5C308FD}"/>
              </a:ext>
            </a:extLst>
          </p:cNvPr>
          <p:cNvSpPr/>
          <p:nvPr/>
        </p:nvSpPr>
        <p:spPr>
          <a:xfrm>
            <a:off x="11606406" y="123563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30FD83BF-1DA8-4B84-A9A1-97AA8FE69077}"/>
              </a:ext>
            </a:extLst>
          </p:cNvPr>
          <p:cNvSpPr/>
          <p:nvPr/>
        </p:nvSpPr>
        <p:spPr>
          <a:xfrm>
            <a:off x="11369239" y="146925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4A505BEB-D185-407F-868D-4C774EAFAB44}"/>
              </a:ext>
            </a:extLst>
          </p:cNvPr>
          <p:cNvSpPr/>
          <p:nvPr/>
        </p:nvSpPr>
        <p:spPr>
          <a:xfrm>
            <a:off x="11810557" y="145248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3943D41-6BC3-469A-BDA7-ADE7E89F1FBA}"/>
              </a:ext>
            </a:extLst>
          </p:cNvPr>
          <p:cNvCxnSpPr>
            <a:cxnSpLocks/>
            <a:stCxn id="45" idx="7"/>
            <a:endCxn id="51" idx="3"/>
          </p:cNvCxnSpPr>
          <p:nvPr/>
        </p:nvCxnSpPr>
        <p:spPr>
          <a:xfrm flipV="1">
            <a:off x="11645430" y="1002607"/>
            <a:ext cx="189546" cy="2397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550D9C00-9CCB-4046-B8AD-0190E0B78395}"/>
              </a:ext>
            </a:extLst>
          </p:cNvPr>
          <p:cNvSpPr/>
          <p:nvPr/>
        </p:nvSpPr>
        <p:spPr>
          <a:xfrm>
            <a:off x="11150064" y="123701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BE25B6C8-864B-4639-9515-5C17C5F5DC02}"/>
              </a:ext>
            </a:extLst>
          </p:cNvPr>
          <p:cNvSpPr/>
          <p:nvPr/>
        </p:nvSpPr>
        <p:spPr>
          <a:xfrm>
            <a:off x="11382454" y="98134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F3C66DB3-E932-464B-917B-B36E7EC01D37}"/>
              </a:ext>
            </a:extLst>
          </p:cNvPr>
          <p:cNvSpPr/>
          <p:nvPr/>
        </p:nvSpPr>
        <p:spPr>
          <a:xfrm>
            <a:off x="11828281" y="9635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ight Brace 65">
            <a:extLst>
              <a:ext uri="{FF2B5EF4-FFF2-40B4-BE49-F238E27FC236}">
                <a16:creationId xmlns:a16="http://schemas.microsoft.com/office/drawing/2014/main" id="{E7C1B89F-4B66-4E14-B675-43E6BE1F5A28}"/>
              </a:ext>
            </a:extLst>
          </p:cNvPr>
          <p:cNvSpPr/>
          <p:nvPr/>
        </p:nvSpPr>
        <p:spPr>
          <a:xfrm rot="5400000">
            <a:off x="2689501" y="1712069"/>
            <a:ext cx="202787" cy="1881793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Slide Number Placeholder 26">
            <a:extLst>
              <a:ext uri="{FF2B5EF4-FFF2-40B4-BE49-F238E27FC236}">
                <a16:creationId xmlns:a16="http://schemas.microsoft.com/office/drawing/2014/main" id="{602C45D0-31F9-40CC-B6FE-D552A06A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872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B1F0E-E9C8-4078-8192-22CC7E60A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LB-CEGAR Lattice Traversal (with </a:t>
            </a:r>
            <a:r>
              <a:rPr lang="en-GB" dirty="0">
                <a:sym typeface="Wingdings" panose="05000000000000000000" pitchFamily="2" charset="2"/>
              </a:rPr>
              <a:t>heuristics)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E9E77-7B24-43E3-B4A6-51E72EED8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0849"/>
            <a:ext cx="10972800" cy="4861249"/>
          </a:xfrm>
        </p:spPr>
        <p:txBody>
          <a:bodyPr>
            <a:normAutofit/>
          </a:bodyPr>
          <a:lstStyle/>
          <a:p>
            <a:r>
              <a:rPr lang="en-GB" dirty="0"/>
              <a:t>General version: worst case queries all combinations of Lattices’ elements</a:t>
            </a:r>
          </a:p>
          <a:p>
            <a:r>
              <a:rPr lang="en-GB" dirty="0"/>
              <a:t>The</a:t>
            </a:r>
            <a:r>
              <a:rPr lang="en-GB" b="1" dirty="0"/>
              <a:t> goal </a:t>
            </a:r>
            <a:r>
              <a:rPr lang="en-GB" dirty="0"/>
              <a:t>is to </a:t>
            </a:r>
            <a:r>
              <a:rPr lang="en-GB" b="1" u="sng" dirty="0"/>
              <a:t>skip</a:t>
            </a:r>
            <a:r>
              <a:rPr lang="en-GB" dirty="0"/>
              <a:t> some of the combinations of subsets</a:t>
            </a:r>
          </a:p>
          <a:p>
            <a:pPr lvl="1"/>
            <a:r>
              <a:rPr lang="en-GB" dirty="0"/>
              <a:t>E.g., if a larger set of guarded literals was in a query, we don’t really need to query with any of its subsets.</a:t>
            </a:r>
          </a:p>
          <a:p>
            <a:pPr lvl="1"/>
            <a:endParaRPr lang="en-GB" dirty="0"/>
          </a:p>
          <a:p>
            <a:pPr fontAlgn="t"/>
            <a:r>
              <a:rPr lang="en-GB" dirty="0">
                <a:sym typeface="Wingdings" panose="05000000000000000000" pitchFamily="2" charset="2"/>
              </a:rPr>
              <a:t>Guiding by spurious counterexample CEX:</a:t>
            </a:r>
          </a:p>
          <a:p>
            <a:pPr lvl="1" fontAlgn="t"/>
            <a:r>
              <a:rPr lang="en-GB" sz="1800" b="1" dirty="0">
                <a:sym typeface="Wingdings" panose="05000000000000000000" pitchFamily="2" charset="2"/>
              </a:rPr>
              <a:t>L[1]…L[N]</a:t>
            </a:r>
            <a:r>
              <a:rPr lang="en-GB" sz="1800" b="1" dirty="0"/>
              <a:t> lattices – Optimized LB-CEGAR – order by CEX instead of arbitrarily</a:t>
            </a:r>
          </a:p>
          <a:p>
            <a:pPr lvl="1"/>
            <a:r>
              <a:rPr lang="en-GB" sz="1800" b="1" dirty="0"/>
              <a:t>UNSAT</a:t>
            </a:r>
            <a:r>
              <a:rPr lang="en-GB" sz="1800" dirty="0"/>
              <a:t>: </a:t>
            </a:r>
            <a:r>
              <a:rPr lang="en-GB" sz="1800" dirty="0">
                <a:sym typeface="Wingdings" panose="05000000000000000000" pitchFamily="2" charset="2"/>
              </a:rPr>
              <a:t>as general case (slide 3)</a:t>
            </a:r>
            <a:endParaRPr lang="en-GB" sz="1800" dirty="0"/>
          </a:p>
          <a:p>
            <a:pPr lvl="1"/>
            <a:r>
              <a:rPr lang="en-GB" sz="1800" b="1" dirty="0"/>
              <a:t>SAT</a:t>
            </a:r>
            <a:r>
              <a:rPr lang="en-GB" sz="1800" dirty="0"/>
              <a:t>: </a:t>
            </a:r>
            <a:r>
              <a:rPr lang="en-GB" sz="1800" dirty="0">
                <a:sym typeface="Wingdings" panose="05000000000000000000" pitchFamily="2" charset="2"/>
              </a:rPr>
              <a:t>DFS as is for L[j] </a:t>
            </a:r>
            <a:r>
              <a:rPr lang="en-GB" sz="1800" u="sng" dirty="0">
                <a:sym typeface="Wingdings" panose="05000000000000000000" pitchFamily="2" charset="2"/>
              </a:rPr>
              <a:t>OR</a:t>
            </a:r>
            <a:r>
              <a:rPr lang="en-GB" sz="1800" dirty="0">
                <a:sym typeface="Wingdings" panose="05000000000000000000" pitchFamily="2" charset="2"/>
              </a:rPr>
              <a:t> for L[</a:t>
            </a:r>
            <a:r>
              <a:rPr lang="en-GB" sz="1800" dirty="0" err="1">
                <a:sym typeface="Wingdings" panose="05000000000000000000" pitchFamily="2" charset="2"/>
              </a:rPr>
              <a:t>i</a:t>
            </a:r>
            <a:r>
              <a:rPr lang="en-GB" sz="1800" dirty="0">
                <a:sym typeface="Wingdings" panose="05000000000000000000" pitchFamily="2" charset="2"/>
              </a:rPr>
              <a:t>] any of which that </a:t>
            </a:r>
            <a:r>
              <a:rPr lang="en-GB" sz="1800" dirty="0"/>
              <a:t>refines the current CEX (</a:t>
            </a:r>
            <a:r>
              <a:rPr lang="en-GB" sz="1800" dirty="0" err="1">
                <a:sym typeface="Wingdings" panose="05000000000000000000" pitchFamily="2" charset="2"/>
              </a:rPr>
              <a:t>j≠i</a:t>
            </a:r>
            <a:r>
              <a:rPr lang="en-GB" sz="1800" dirty="0">
                <a:sym typeface="Wingdings" panose="05000000000000000000" pitchFamily="2" charset="2"/>
              </a:rPr>
              <a:t> , 1 </a:t>
            </a:r>
            <a:r>
              <a:rPr lang="en-GB" sz="1800" dirty="0">
                <a:latin typeface="Imprint MT Shadow" panose="04020605060303030202" pitchFamily="82" charset="0"/>
                <a:sym typeface="Wingdings" panose="05000000000000000000" pitchFamily="2" charset="2"/>
              </a:rPr>
              <a:t>≤  </a:t>
            </a:r>
            <a:r>
              <a:rPr lang="en-GB" sz="1800" dirty="0">
                <a:sym typeface="Wingdings" panose="05000000000000000000" pitchFamily="2" charset="2"/>
              </a:rPr>
              <a:t>j </a:t>
            </a:r>
            <a:r>
              <a:rPr lang="en-GB" sz="1800" dirty="0">
                <a:latin typeface="Imprint MT Shadow" panose="04020605060303030202" pitchFamily="82" charset="0"/>
                <a:sym typeface="Wingdings" panose="05000000000000000000" pitchFamily="2" charset="2"/>
              </a:rPr>
              <a:t>≤ </a:t>
            </a:r>
            <a:r>
              <a:rPr lang="en-GB" sz="1800" dirty="0">
                <a:sym typeface="Wingdings" panose="05000000000000000000" pitchFamily="2" charset="2"/>
              </a:rPr>
              <a:t>N)</a:t>
            </a:r>
            <a:r>
              <a:rPr lang="en-GB" sz="1800" dirty="0"/>
              <a:t> </a:t>
            </a:r>
          </a:p>
          <a:p>
            <a:pPr lvl="1"/>
            <a:r>
              <a:rPr lang="en-GB" sz="1800" b="1" dirty="0">
                <a:sym typeface="Wingdings" panose="05000000000000000000" pitchFamily="2" charset="2"/>
              </a:rPr>
              <a:t>Starts from </a:t>
            </a:r>
            <a:r>
              <a:rPr lang="en-GB" sz="1800" dirty="0">
                <a:sym typeface="Wingdings" panose="05000000000000000000" pitchFamily="2" charset="2"/>
              </a:rPr>
              <a:t>L[</a:t>
            </a:r>
            <a:r>
              <a:rPr lang="en-GB" sz="1800" dirty="0" err="1">
                <a:sym typeface="Wingdings" panose="05000000000000000000" pitchFamily="2" charset="2"/>
              </a:rPr>
              <a:t>i</a:t>
            </a:r>
            <a:r>
              <a:rPr lang="en-GB" sz="1800" dirty="0">
                <a:sym typeface="Wingdings" panose="05000000000000000000" pitchFamily="2" charset="2"/>
              </a:rPr>
              <a:t>] + </a:t>
            </a:r>
            <a:r>
              <a:rPr lang="en-GB" sz="1800" dirty="0">
                <a:latin typeface="MS UI Gothic" panose="020B0600070205080204" pitchFamily="34" charset="-128"/>
                <a:ea typeface="MS UI Gothic" panose="020B0600070205080204" pitchFamily="34" charset="-128"/>
                <a:sym typeface="Wingdings" panose="05000000000000000000" pitchFamily="2" charset="2"/>
              </a:rPr>
              <a:t>⊥ thus </a:t>
            </a:r>
            <a:r>
              <a:rPr lang="en-GB" sz="1800" dirty="0" err="1"/>
              <a:t>i</a:t>
            </a:r>
            <a:r>
              <a:rPr lang="en-GB" sz="1800" dirty="0"/>
              <a:t> is index of the lattice that refines CEX (we always start the refinement because of a spurious counterexample!)</a:t>
            </a:r>
          </a:p>
          <a:p>
            <a:pPr lvl="1"/>
            <a:endParaRPr lang="en-GB" sz="1800" dirty="0"/>
          </a:p>
          <a:p>
            <a:r>
              <a:rPr lang="en-GB" dirty="0"/>
              <a:t>Additional optimization of LB-CEGAR’s lattice traversal are in the paper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AF71AF39-4A41-4B12-8631-E88639FB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038" y="6356351"/>
            <a:ext cx="7493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130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31686</TotalTime>
  <Words>642</Words>
  <Application>Microsoft Office PowerPoint</Application>
  <PresentationFormat>Widescreen</PresentationFormat>
  <Paragraphs>75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UI Gothic</vt:lpstr>
      <vt:lpstr>Arial</vt:lpstr>
      <vt:lpstr>Century Gothic</vt:lpstr>
      <vt:lpstr>Courier New</vt:lpstr>
      <vt:lpstr>Imprint MT Shadow</vt:lpstr>
      <vt:lpstr>Palatino Linotype</vt:lpstr>
      <vt:lpstr>Company background presentation</vt:lpstr>
      <vt:lpstr>LB-CEGAR Lattice Traversal</vt:lpstr>
      <vt:lpstr>LB-CEGAR Lattice Traversal (basic)</vt:lpstr>
      <vt:lpstr>LB-CEGAR Lattice Traversal (general)</vt:lpstr>
      <vt:lpstr>LB-CEGAR Lattice Traversal (with heuristics)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Lattice-Based Refinement in Bounded Model Checking Karine Even-Mendoza, Sepideh Asadi, Antti E. J. Hyvärinen, Hana Chockler, and Natasha Sharygina</dc:title>
  <dc:creator>Even Mendoza, Karine</dc:creator>
  <cp:lastModifiedBy>Even Mendoza, Karine</cp:lastModifiedBy>
  <cp:revision>786</cp:revision>
  <dcterms:created xsi:type="dcterms:W3CDTF">2018-06-15T09:52:48Z</dcterms:created>
  <dcterms:modified xsi:type="dcterms:W3CDTF">2019-07-05T08:57:54Z</dcterms:modified>
</cp:coreProperties>
</file>