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35" r:id="rId2"/>
    <p:sldId id="326" r:id="rId3"/>
    <p:sldId id="322" r:id="rId4"/>
    <p:sldId id="323" r:id="rId5"/>
    <p:sldId id="324" r:id="rId6"/>
    <p:sldId id="325" r:id="rId7"/>
    <p:sldId id="336" r:id="rId8"/>
    <p:sldId id="290" r:id="rId9"/>
    <p:sldId id="329" r:id="rId10"/>
    <p:sldId id="327" r:id="rId11"/>
    <p:sldId id="328" r:id="rId12"/>
    <p:sldId id="330" r:id="rId13"/>
    <p:sldId id="331" r:id="rId14"/>
    <p:sldId id="332" r:id="rId15"/>
    <p:sldId id="333" r:id="rId16"/>
    <p:sldId id="334" r:id="rId17"/>
  </p:sldIdLst>
  <p:sldSz cx="12192000" cy="6858000"/>
  <p:notesSz cx="680878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5238" autoAdjust="0"/>
  </p:normalViewPr>
  <p:slideViewPr>
    <p:cSldViewPr snapToGrid="0">
      <p:cViewPr varScale="1">
        <p:scale>
          <a:sx n="86" d="100"/>
          <a:sy n="86" d="100"/>
        </p:scale>
        <p:origin x="662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E9244F-5ED3-495A-AB04-0C21D133BB97}" type="datetime1">
              <a:rPr lang="en-US" smtClean="0"/>
              <a:t>7/5/2019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2F1F-8CF3-41D1-AD8F-5CEB7C49A835}" type="datetime1">
              <a:rPr lang="en-US" smtClean="0"/>
              <a:t>7/5/2019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C14D-6FEF-4FC6-8ADB-C3D4D1217D2F}" type="datetime1">
              <a:rPr lang="en-US" smtClean="0"/>
              <a:t>7/5/2019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483567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0849"/>
            <a:ext cx="10972800" cy="446531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177-1266-42E6-9946-ACEBECAD4512}" type="datetime1">
              <a:rPr lang="en-US" smtClean="0"/>
              <a:t>7/5/2019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r>
              <a:rPr lang="en-US" dirty="0"/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247E-1EAF-4AAD-ABE5-12FDB5636952}" type="datetime1">
              <a:rPr lang="en-US" smtClean="0"/>
              <a:t>7/5/2019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492898"/>
          </a:xfrm>
        </p:spPr>
        <p:txBody>
          <a:bodyPr/>
          <a:lstStyle>
            <a:lvl1pPr algn="l">
              <a:defRPr sz="4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97856"/>
            <a:ext cx="5388864" cy="44286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97855"/>
            <a:ext cx="5384800" cy="4428309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93C0-1785-4B8B-B7CE-FE7D378F13CD}" type="datetime1">
              <a:rPr lang="en-US" smtClean="0"/>
              <a:t>7/5/2019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7A59-1684-46C3-B4DE-C19478D2FA40}" type="datetime1">
              <a:rPr lang="en-US" smtClean="0"/>
              <a:t>7/5/2019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 algn="l"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A35-0063-4478-9D94-A3353C77ABF6}" type="datetime1">
              <a:rPr lang="en-US" smtClean="0"/>
              <a:t>7/5/2019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51D6-2E2A-4544-9484-C636F63AE524}" type="datetime1">
              <a:rPr lang="en-US" smtClean="0"/>
              <a:t>7/5/2019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15B9-E5F4-4846-9C28-A0C7EFB64E41}" type="datetime1">
              <a:rPr lang="en-US" smtClean="0"/>
              <a:t>7/5/2019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AD527-A0D9-46A2-AB62-6FBC87F208D4}" type="datetime1">
              <a:rPr lang="en-US" smtClean="0"/>
              <a:t>7/5/2019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959ECEBD-E68A-46F6-9241-39965ACFCDFC}" type="datetime1">
              <a:rPr lang="en-US" smtClean="0"/>
              <a:t>7/5/2019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q.inria.fr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E3FA77-4618-4076-9098-683D4D9A4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935A92-D877-4491-92E4-25E80419D8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Lattice Construction and Lattice Traversal Examples</a:t>
            </a:r>
          </a:p>
        </p:txBody>
      </p:sp>
    </p:spTree>
    <p:extLst>
      <p:ext uri="{BB962C8B-B14F-4D97-AF65-F5344CB8AC3E}">
        <p14:creationId xmlns:p14="http://schemas.microsoft.com/office/powerpoint/2010/main" val="374683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8EB1-02E3-44C0-8B34-8C0346D5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Lattice Traversal for N=2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AF59-70AF-4420-83BF-DF456BD9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GB" sz="2000" dirty="0" err="1"/>
              <a:t>gcd</a:t>
            </a:r>
            <a:r>
              <a:rPr lang="en-GB" sz="2000" dirty="0"/>
              <a:t> with constants</a:t>
            </a:r>
          </a:p>
          <a:p>
            <a:r>
              <a:rPr lang="en-GB" sz="2000" dirty="0">
                <a:sym typeface="Wingdings" panose="05000000000000000000" pitchFamily="2" charset="2"/>
              </a:rPr>
              <a:t>two</a:t>
            </a:r>
            <a:r>
              <a:rPr lang="en-GB" sz="2000" dirty="0"/>
              <a:t> modulo op. </a:t>
            </a:r>
            <a:r>
              <a:rPr lang="en-GB" sz="2000" dirty="0">
                <a:sym typeface="Wingdings" panose="05000000000000000000" pitchFamily="2" charset="2"/>
              </a:rPr>
              <a:t> 2 LRA lattices (traversal order: L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, L</a:t>
            </a:r>
            <a:r>
              <a:rPr lang="en-GB" sz="2000" baseline="-25000" dirty="0">
                <a:sym typeface="Wingdings" panose="05000000000000000000" pitchFamily="2" charset="2"/>
              </a:rPr>
              <a:t>1</a:t>
            </a:r>
            <a:r>
              <a:rPr lang="en-GB" sz="2000" dirty="0">
                <a:sym typeface="Wingdings" panose="05000000000000000000" pitchFamily="2" charset="2"/>
              </a:rPr>
              <a:t>)</a:t>
            </a:r>
            <a:endParaRPr lang="en-GB" sz="2000" dirty="0"/>
          </a:p>
          <a:p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/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blipFill>
                <a:blip r:embed="rId2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/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blipFill>
                <a:blip r:embed="rId3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741517B-53A9-4ADA-8AD6-E8328EA7DE7E}"/>
              </a:ext>
            </a:extLst>
          </p:cNvPr>
          <p:cNvSpPr txBox="1"/>
          <p:nvPr/>
        </p:nvSpPr>
        <p:spPr>
          <a:xfrm>
            <a:off x="364218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second mod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1C2C08-F89B-4F35-A6EF-8FF09BD057F8}"/>
              </a:ext>
            </a:extLst>
          </p:cNvPr>
          <p:cNvSpPr txBox="1"/>
          <p:nvPr/>
        </p:nvSpPr>
        <p:spPr>
          <a:xfrm>
            <a:off x="103614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first mod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9F2C73-4089-4637-95BA-B6A7D3DFE5CC}"/>
              </a:ext>
            </a:extLst>
          </p:cNvPr>
          <p:cNvSpPr txBox="1"/>
          <p:nvPr/>
        </p:nvSpPr>
        <p:spPr>
          <a:xfrm>
            <a:off x="754380" y="5535959"/>
            <a:ext cx="6483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Result: </a:t>
            </a:r>
            <a:r>
              <a:rPr lang="en-GB" b="1" dirty="0">
                <a:solidFill>
                  <a:schemeClr val="accent2"/>
                </a:solidFill>
              </a:rPr>
              <a:t>SAT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CEX: x</a:t>
            </a:r>
            <a:r>
              <a:rPr lang="en-GB" baseline="-25000" dirty="0"/>
              <a:t>1</a:t>
            </a:r>
            <a:r>
              <a:rPr lang="en-GB" dirty="0"/>
              <a:t>=45,y</a:t>
            </a:r>
            <a:r>
              <a:rPr lang="en-GB" baseline="-25000" dirty="0"/>
              <a:t>1</a:t>
            </a:r>
            <a:r>
              <a:rPr lang="en-GB" dirty="0"/>
              <a:t>=18,tmp</a:t>
            </a:r>
            <a:r>
              <a:rPr lang="en-GB" baseline="-25000" dirty="0"/>
              <a:t>1</a:t>
            </a:r>
            <a:r>
              <a:rPr lang="en-GB" dirty="0"/>
              <a:t>=50, x</a:t>
            </a:r>
            <a:r>
              <a:rPr lang="en-GB" baseline="-25000" dirty="0"/>
              <a:t>2</a:t>
            </a:r>
            <a:r>
              <a:rPr lang="en-GB" dirty="0"/>
              <a:t>=18,y</a:t>
            </a:r>
            <a:r>
              <a:rPr lang="en-GB" baseline="-25000" dirty="0"/>
              <a:t>2</a:t>
            </a:r>
            <a:r>
              <a:rPr lang="en-GB" dirty="0"/>
              <a:t>=50,tmp</a:t>
            </a:r>
            <a:r>
              <a:rPr lang="en-GB" baseline="-25000" dirty="0"/>
              <a:t>2</a:t>
            </a:r>
            <a:r>
              <a:rPr lang="en-GB" dirty="0"/>
              <a:t>=40, x</a:t>
            </a:r>
            <a:r>
              <a:rPr lang="en-GB" baseline="-25000" dirty="0"/>
              <a:t>3</a:t>
            </a:r>
            <a:r>
              <a:rPr lang="en-GB" dirty="0"/>
              <a:t>=50,y</a:t>
            </a:r>
            <a:r>
              <a:rPr lang="en-GB" baseline="-25000" dirty="0"/>
              <a:t>3</a:t>
            </a:r>
            <a:r>
              <a:rPr lang="en-GB" dirty="0"/>
              <a:t>=40 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A5D6F-1A45-40C0-95A8-E5FCC2B55E51}"/>
              </a:ext>
            </a:extLst>
          </p:cNvPr>
          <p:cNvSpPr txBox="1"/>
          <p:nvPr/>
        </p:nvSpPr>
        <p:spPr>
          <a:xfrm>
            <a:off x="777240" y="5029199"/>
            <a:ext cx="611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  <a:r>
              <a:rPr lang="en-GB" baseline="-25000" dirty="0"/>
              <a:t>1</a:t>
            </a:r>
            <a:r>
              <a:rPr lang="en-GB" dirty="0"/>
              <a:t> = {}, mod</a:t>
            </a:r>
            <a:r>
              <a:rPr lang="en-GB" baseline="-25000" dirty="0"/>
              <a:t>2</a:t>
            </a:r>
            <a:r>
              <a:rPr lang="en-GB" dirty="0"/>
              <a:t> = {}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03096-D0C8-4995-9B82-128A7B15EBF2}"/>
              </a:ext>
            </a:extLst>
          </p:cNvPr>
          <p:cNvSpPr txBox="1">
            <a:spLocks/>
          </p:cNvSpPr>
          <p:nvPr/>
        </p:nvSpPr>
        <p:spPr>
          <a:xfrm>
            <a:off x="7905013" y="1491288"/>
            <a:ext cx="3414630" cy="31732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(y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tmp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x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y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558E09-ECD5-41EE-8B39-13F5A0497649}"/>
              </a:ext>
            </a:extLst>
          </p:cNvPr>
          <p:cNvSpPr/>
          <p:nvPr/>
        </p:nvSpPr>
        <p:spPr>
          <a:xfrm>
            <a:off x="7905013" y="4274105"/>
            <a:ext cx="36480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mr-IN" sz="1700" dirty="0">
                <a:solidFill>
                  <a:srgbClr val="0097C8"/>
                </a:solidFill>
                <a:latin typeface="Courier New" panose="02070309020205020404" pitchFamily="49" charset="0"/>
              </a:rPr>
              <a:t>assert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(g &lt;= x);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533A586A-27BF-4484-9DBF-2F9741F1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6993E9-A692-4B65-94FB-45C266F59ACF}"/>
              </a:ext>
            </a:extLst>
          </p:cNvPr>
          <p:cNvSpPr txBox="1"/>
          <p:nvPr/>
        </p:nvSpPr>
        <p:spPr>
          <a:xfrm>
            <a:off x="848038" y="6300879"/>
            <a:ext cx="671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Note: traversal according to general version + optimization for different occurrences of the same function. Additional optimizations are in the paper.</a:t>
            </a:r>
          </a:p>
        </p:txBody>
      </p:sp>
    </p:spTree>
    <p:extLst>
      <p:ext uri="{BB962C8B-B14F-4D97-AF65-F5344CB8AC3E}">
        <p14:creationId xmlns:p14="http://schemas.microsoft.com/office/powerpoint/2010/main" val="276447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8EB1-02E3-44C0-8B34-8C0346D5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Lattice Traversal for N=2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AF59-70AF-4420-83BF-DF456BD9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GB" sz="2000" dirty="0" err="1"/>
              <a:t>gcd</a:t>
            </a:r>
            <a:r>
              <a:rPr lang="en-GB" sz="2000" dirty="0"/>
              <a:t> with constants</a:t>
            </a:r>
          </a:p>
          <a:p>
            <a:r>
              <a:rPr lang="en-GB" sz="2000" dirty="0">
                <a:sym typeface="Wingdings" panose="05000000000000000000" pitchFamily="2" charset="2"/>
              </a:rPr>
              <a:t>two</a:t>
            </a:r>
            <a:r>
              <a:rPr lang="en-GB" sz="2000" dirty="0"/>
              <a:t> modulo op. </a:t>
            </a:r>
            <a:r>
              <a:rPr lang="en-GB" sz="2000" dirty="0">
                <a:sym typeface="Wingdings" panose="05000000000000000000" pitchFamily="2" charset="2"/>
              </a:rPr>
              <a:t> 2 LRA lattices (traversal order: L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, L</a:t>
            </a:r>
            <a:r>
              <a:rPr lang="en-GB" sz="2000" baseline="-25000" dirty="0">
                <a:sym typeface="Wingdings" panose="05000000000000000000" pitchFamily="2" charset="2"/>
              </a:rPr>
              <a:t>1</a:t>
            </a:r>
            <a:r>
              <a:rPr lang="en-GB" sz="2000" dirty="0">
                <a:sym typeface="Wingdings" panose="05000000000000000000" pitchFamily="2" charset="2"/>
              </a:rPr>
              <a:t>)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/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blipFill>
                <a:blip r:embed="rId2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/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blipFill>
                <a:blip r:embed="rId3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741517B-53A9-4ADA-8AD6-E8328EA7DE7E}"/>
              </a:ext>
            </a:extLst>
          </p:cNvPr>
          <p:cNvSpPr txBox="1"/>
          <p:nvPr/>
        </p:nvSpPr>
        <p:spPr>
          <a:xfrm>
            <a:off x="364218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second mod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1C2C08-F89B-4F35-A6EF-8FF09BD057F8}"/>
              </a:ext>
            </a:extLst>
          </p:cNvPr>
          <p:cNvSpPr txBox="1"/>
          <p:nvPr/>
        </p:nvSpPr>
        <p:spPr>
          <a:xfrm>
            <a:off x="103614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first mod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A5D6F-1A45-40C0-95A8-E5FCC2B55E51}"/>
              </a:ext>
            </a:extLst>
          </p:cNvPr>
          <p:cNvSpPr txBox="1"/>
          <p:nvPr/>
        </p:nvSpPr>
        <p:spPr>
          <a:xfrm>
            <a:off x="777240" y="5029199"/>
            <a:ext cx="611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  <a:r>
              <a:rPr lang="en-GB" baseline="-25000" dirty="0"/>
              <a:t>1</a:t>
            </a:r>
            <a:r>
              <a:rPr lang="en-GB" dirty="0"/>
              <a:t> = {f</a:t>
            </a:r>
            <a:r>
              <a:rPr lang="en-GB" baseline="-25000" dirty="0"/>
              <a:t>1</a:t>
            </a:r>
            <a:r>
              <a:rPr lang="en-GB" dirty="0"/>
              <a:t>}, mod</a:t>
            </a:r>
            <a:r>
              <a:rPr lang="en-GB" baseline="-25000" dirty="0"/>
              <a:t>2</a:t>
            </a:r>
            <a:r>
              <a:rPr lang="en-GB" dirty="0"/>
              <a:t> = {f</a:t>
            </a:r>
            <a:r>
              <a:rPr lang="en-GB" baseline="-25000" dirty="0"/>
              <a:t>1</a:t>
            </a:r>
            <a:r>
              <a:rPr lang="en-GB" dirty="0"/>
              <a:t>}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03096-D0C8-4995-9B82-128A7B15EBF2}"/>
              </a:ext>
            </a:extLst>
          </p:cNvPr>
          <p:cNvSpPr txBox="1">
            <a:spLocks/>
          </p:cNvSpPr>
          <p:nvPr/>
        </p:nvSpPr>
        <p:spPr>
          <a:xfrm>
            <a:off x="7905013" y="1491288"/>
            <a:ext cx="3414630" cy="31732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(y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tmp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x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y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558E09-ECD5-41EE-8B39-13F5A0497649}"/>
              </a:ext>
            </a:extLst>
          </p:cNvPr>
          <p:cNvSpPr/>
          <p:nvPr/>
        </p:nvSpPr>
        <p:spPr>
          <a:xfrm>
            <a:off x="7905013" y="4274105"/>
            <a:ext cx="36480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mr-IN" sz="1700" dirty="0">
                <a:solidFill>
                  <a:srgbClr val="0097C8"/>
                </a:solidFill>
                <a:latin typeface="Courier New" panose="02070309020205020404" pitchFamily="49" charset="0"/>
              </a:rPr>
              <a:t>assert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(g &lt;= x);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9A7BF3-25B2-468F-92D5-6AA1012E2822}"/>
                  </a:ext>
                </a:extLst>
              </p:cNvPr>
              <p:cNvSpPr txBox="1"/>
              <p:nvPr/>
            </p:nvSpPr>
            <p:spPr>
              <a:xfrm>
                <a:off x="669428" y="373395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9A7BF3-25B2-468F-92D5-6AA1012E2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28" y="3733956"/>
                <a:ext cx="528991" cy="276999"/>
              </a:xfrm>
              <a:prstGeom prst="rect">
                <a:avLst/>
              </a:prstGeom>
              <a:blipFill>
                <a:blip r:embed="rId4"/>
                <a:stretch>
                  <a:fillRect l="-16092" t="-4444" r="-16092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E2F2D4-3F02-463C-BCFF-897C6640185E}"/>
              </a:ext>
            </a:extLst>
          </p:cNvPr>
          <p:cNvCxnSpPr>
            <a:cxnSpLocks/>
            <a:endCxn id="14" idx="2"/>
          </p:cNvCxnSpPr>
          <p:nvPr/>
        </p:nvCxnSpPr>
        <p:spPr>
          <a:xfrm flipH="1" flipV="1">
            <a:off x="933924" y="4010955"/>
            <a:ext cx="563938" cy="44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/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blipFill>
                <a:blip r:embed="rId5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849C0F-7B42-40B1-99AD-D7650A12C1F4}"/>
              </a:ext>
            </a:extLst>
          </p:cNvPr>
          <p:cNvCxnSpPr>
            <a:cxnSpLocks/>
            <a:endCxn id="17" idx="2"/>
          </p:cNvCxnSpPr>
          <p:nvPr/>
        </p:nvCxnSpPr>
        <p:spPr>
          <a:xfrm flipH="1" flipV="1">
            <a:off x="3745704" y="4010265"/>
            <a:ext cx="563938" cy="44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0723F52-18B4-44C0-AC25-2B3D61DC2D18}"/>
              </a:ext>
            </a:extLst>
          </p:cNvPr>
          <p:cNvSpPr txBox="1"/>
          <p:nvPr/>
        </p:nvSpPr>
        <p:spPr>
          <a:xfrm>
            <a:off x="754379" y="5535959"/>
            <a:ext cx="723552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Result: </a:t>
            </a:r>
            <a:r>
              <a:rPr lang="en-GB" sz="2000" b="1" dirty="0">
                <a:solidFill>
                  <a:schemeClr val="accent2"/>
                </a:solidFill>
              </a:rPr>
              <a:t>UNSAT</a:t>
            </a:r>
            <a:r>
              <a:rPr lang="en-GB" sz="2000" dirty="0"/>
              <a:t> </a:t>
            </a:r>
            <a:br>
              <a:rPr lang="en-GB" sz="2000" dirty="0"/>
            </a:br>
            <a:r>
              <a:rPr lang="en-GB" sz="1700" b="1" dirty="0"/>
              <a:t>Note</a:t>
            </a:r>
            <a:r>
              <a:rPr lang="en-GB" sz="1700" dirty="0"/>
              <a:t>: UNSAT when called from main with x=45,y=18, not in general!</a:t>
            </a:r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2B9B9B84-24AA-4E41-86B2-D0489EA6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113426-F576-4B1E-96E8-998ED446A765}"/>
              </a:ext>
            </a:extLst>
          </p:cNvPr>
          <p:cNvSpPr txBox="1"/>
          <p:nvPr/>
        </p:nvSpPr>
        <p:spPr>
          <a:xfrm>
            <a:off x="848038" y="6300879"/>
            <a:ext cx="671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Note: traversal according to general version + optimization for different occurrences of the same function. Additional optimizations are in the paper.</a:t>
            </a:r>
          </a:p>
        </p:txBody>
      </p:sp>
    </p:spTree>
    <p:extLst>
      <p:ext uri="{BB962C8B-B14F-4D97-AF65-F5344CB8AC3E}">
        <p14:creationId xmlns:p14="http://schemas.microsoft.com/office/powerpoint/2010/main" val="93952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8EB1-02E3-44C0-8B34-8C0346D5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Lattice Traversal for N=2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AF59-70AF-4420-83BF-DF456BD9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GB" sz="2000" dirty="0" err="1"/>
              <a:t>gcd</a:t>
            </a:r>
            <a:r>
              <a:rPr lang="en-GB" sz="2000" dirty="0"/>
              <a:t> with constants</a:t>
            </a:r>
          </a:p>
          <a:p>
            <a:r>
              <a:rPr lang="en-GB" sz="2000" dirty="0">
                <a:sym typeface="Wingdings" panose="05000000000000000000" pitchFamily="2" charset="2"/>
              </a:rPr>
              <a:t>two</a:t>
            </a:r>
            <a:r>
              <a:rPr lang="en-GB" sz="2000" dirty="0"/>
              <a:t> modulo op. </a:t>
            </a:r>
            <a:r>
              <a:rPr lang="en-GB" sz="2000" dirty="0">
                <a:sym typeface="Wingdings" panose="05000000000000000000" pitchFamily="2" charset="2"/>
              </a:rPr>
              <a:t> 2 LRA lattices (traversal order: L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, L</a:t>
            </a:r>
            <a:r>
              <a:rPr lang="en-GB" sz="2000" baseline="-25000" dirty="0">
                <a:sym typeface="Wingdings" panose="05000000000000000000" pitchFamily="2" charset="2"/>
              </a:rPr>
              <a:t>1</a:t>
            </a:r>
            <a:r>
              <a:rPr lang="en-GB" sz="2000" dirty="0">
                <a:sym typeface="Wingdings" panose="05000000000000000000" pitchFamily="2" charset="2"/>
              </a:rPr>
              <a:t>)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/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blipFill>
                <a:blip r:embed="rId2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/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blipFill>
                <a:blip r:embed="rId3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741517B-53A9-4ADA-8AD6-E8328EA7DE7E}"/>
              </a:ext>
            </a:extLst>
          </p:cNvPr>
          <p:cNvSpPr txBox="1"/>
          <p:nvPr/>
        </p:nvSpPr>
        <p:spPr>
          <a:xfrm>
            <a:off x="364218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second mod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1C2C08-F89B-4F35-A6EF-8FF09BD057F8}"/>
              </a:ext>
            </a:extLst>
          </p:cNvPr>
          <p:cNvSpPr txBox="1"/>
          <p:nvPr/>
        </p:nvSpPr>
        <p:spPr>
          <a:xfrm>
            <a:off x="103614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first mod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A5D6F-1A45-40C0-95A8-E5FCC2B55E51}"/>
              </a:ext>
            </a:extLst>
          </p:cNvPr>
          <p:cNvSpPr txBox="1"/>
          <p:nvPr/>
        </p:nvSpPr>
        <p:spPr>
          <a:xfrm>
            <a:off x="777240" y="5029199"/>
            <a:ext cx="6111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  <a:r>
              <a:rPr lang="en-GB" baseline="-25000" dirty="0"/>
              <a:t>1</a:t>
            </a:r>
            <a:r>
              <a:rPr lang="en-GB" dirty="0"/>
              <a:t> = {}, mod</a:t>
            </a:r>
            <a:r>
              <a:rPr lang="en-GB" baseline="-25000" dirty="0"/>
              <a:t>2</a:t>
            </a:r>
            <a:r>
              <a:rPr lang="en-GB" dirty="0"/>
              <a:t> = {f</a:t>
            </a:r>
            <a:r>
              <a:rPr lang="en-GB" baseline="-25000" dirty="0"/>
              <a:t>1</a:t>
            </a:r>
            <a:r>
              <a:rPr lang="en-GB" dirty="0"/>
              <a:t>}</a:t>
            </a:r>
          </a:p>
          <a:p>
            <a:r>
              <a:rPr lang="en-GB" dirty="0"/>
              <a:t>Try now the other successor of </a:t>
            </a:r>
            <a:r>
              <a:rPr lang="en-GB" dirty="0">
                <a:latin typeface="MS UI Gothic" panose="020B0600070205080204" pitchFamily="34" charset="-128"/>
                <a:ea typeface="MS UI Gothic" panose="020B0600070205080204" pitchFamily="34" charset="-128"/>
              </a:rPr>
              <a:t>⊥</a:t>
            </a:r>
            <a:r>
              <a:rPr lang="en-GB" dirty="0"/>
              <a:t> of L</a:t>
            </a:r>
            <a:r>
              <a:rPr lang="en-GB" baseline="-25000" dirty="0"/>
              <a:t>1</a:t>
            </a:r>
            <a:r>
              <a:rPr lang="en-GB" dirty="0"/>
              <a:t> (of operator mod</a:t>
            </a:r>
            <a:r>
              <a:rPr lang="en-GB" baseline="-25000" dirty="0"/>
              <a:t>1</a:t>
            </a:r>
            <a:r>
              <a:rPr lang="en-GB" dirty="0"/>
              <a:t>)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03096-D0C8-4995-9B82-128A7B15EBF2}"/>
              </a:ext>
            </a:extLst>
          </p:cNvPr>
          <p:cNvSpPr txBox="1">
            <a:spLocks/>
          </p:cNvSpPr>
          <p:nvPr/>
        </p:nvSpPr>
        <p:spPr>
          <a:xfrm>
            <a:off x="7905013" y="1491288"/>
            <a:ext cx="3414630" cy="31732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(y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tmp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x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y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558E09-ECD5-41EE-8B39-13F5A0497649}"/>
              </a:ext>
            </a:extLst>
          </p:cNvPr>
          <p:cNvSpPr/>
          <p:nvPr/>
        </p:nvSpPr>
        <p:spPr>
          <a:xfrm>
            <a:off x="7905013" y="4274105"/>
            <a:ext cx="36480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mr-IN" sz="1700" dirty="0">
                <a:solidFill>
                  <a:srgbClr val="0097C8"/>
                </a:solidFill>
                <a:latin typeface="Courier New" panose="02070309020205020404" pitchFamily="49" charset="0"/>
              </a:rPr>
              <a:t>assert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(g &lt;= x);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/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blipFill>
                <a:blip r:embed="rId4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849C0F-7B42-40B1-99AD-D7650A12C1F4}"/>
              </a:ext>
            </a:extLst>
          </p:cNvPr>
          <p:cNvCxnSpPr>
            <a:cxnSpLocks/>
            <a:endCxn id="17" idx="2"/>
          </p:cNvCxnSpPr>
          <p:nvPr/>
        </p:nvCxnSpPr>
        <p:spPr>
          <a:xfrm flipH="1" flipV="1">
            <a:off x="3745704" y="4010265"/>
            <a:ext cx="563938" cy="44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50D7B569-E4AC-403F-8DAC-8E2C8AA5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A9B07B-0C91-44C2-8575-775B0EE698A8}"/>
              </a:ext>
            </a:extLst>
          </p:cNvPr>
          <p:cNvSpPr txBox="1"/>
          <p:nvPr/>
        </p:nvSpPr>
        <p:spPr>
          <a:xfrm>
            <a:off x="848038" y="6300879"/>
            <a:ext cx="671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Note: traversal according to general version + optimization for different occurrences of the same function. Additional optimizations are in the paper.</a:t>
            </a:r>
          </a:p>
        </p:txBody>
      </p:sp>
    </p:spTree>
    <p:extLst>
      <p:ext uri="{BB962C8B-B14F-4D97-AF65-F5344CB8AC3E}">
        <p14:creationId xmlns:p14="http://schemas.microsoft.com/office/powerpoint/2010/main" val="17230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8EB1-02E3-44C0-8B34-8C0346D5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Lattice Traversal for N=2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AF59-70AF-4420-83BF-DF456BD9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GB" sz="2000" dirty="0" err="1"/>
              <a:t>gcd</a:t>
            </a:r>
            <a:r>
              <a:rPr lang="en-GB" sz="2000" dirty="0"/>
              <a:t> with constants</a:t>
            </a:r>
          </a:p>
          <a:p>
            <a:r>
              <a:rPr lang="en-GB" sz="2000" dirty="0">
                <a:sym typeface="Wingdings" panose="05000000000000000000" pitchFamily="2" charset="2"/>
              </a:rPr>
              <a:t>two</a:t>
            </a:r>
            <a:r>
              <a:rPr lang="en-GB" sz="2000" dirty="0"/>
              <a:t> modulo op. </a:t>
            </a:r>
            <a:r>
              <a:rPr lang="en-GB" sz="2000" dirty="0">
                <a:sym typeface="Wingdings" panose="05000000000000000000" pitchFamily="2" charset="2"/>
              </a:rPr>
              <a:t> 2 LRA lattices (traversal order: L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, L</a:t>
            </a:r>
            <a:r>
              <a:rPr lang="en-GB" sz="2000" baseline="-25000" dirty="0">
                <a:sym typeface="Wingdings" panose="05000000000000000000" pitchFamily="2" charset="2"/>
              </a:rPr>
              <a:t>1</a:t>
            </a:r>
            <a:r>
              <a:rPr lang="en-GB" sz="2000" dirty="0">
                <a:sym typeface="Wingdings" panose="05000000000000000000" pitchFamily="2" charset="2"/>
              </a:rPr>
              <a:t>)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/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blipFill>
                <a:blip r:embed="rId2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/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blipFill>
                <a:blip r:embed="rId3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741517B-53A9-4ADA-8AD6-E8328EA7DE7E}"/>
              </a:ext>
            </a:extLst>
          </p:cNvPr>
          <p:cNvSpPr txBox="1"/>
          <p:nvPr/>
        </p:nvSpPr>
        <p:spPr>
          <a:xfrm>
            <a:off x="364218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second mod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1C2C08-F89B-4F35-A6EF-8FF09BD057F8}"/>
              </a:ext>
            </a:extLst>
          </p:cNvPr>
          <p:cNvSpPr txBox="1"/>
          <p:nvPr/>
        </p:nvSpPr>
        <p:spPr>
          <a:xfrm>
            <a:off x="103614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first mod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A5D6F-1A45-40C0-95A8-E5FCC2B55E51}"/>
              </a:ext>
            </a:extLst>
          </p:cNvPr>
          <p:cNvSpPr txBox="1"/>
          <p:nvPr/>
        </p:nvSpPr>
        <p:spPr>
          <a:xfrm>
            <a:off x="777240" y="5029199"/>
            <a:ext cx="611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  <a:r>
              <a:rPr lang="en-GB" baseline="-25000" dirty="0"/>
              <a:t>1</a:t>
            </a:r>
            <a:r>
              <a:rPr lang="en-GB" dirty="0"/>
              <a:t> = {f</a:t>
            </a:r>
            <a:r>
              <a:rPr lang="en-GB" baseline="-25000" dirty="0"/>
              <a:t>2</a:t>
            </a:r>
            <a:r>
              <a:rPr lang="en-GB" dirty="0"/>
              <a:t>}, mod</a:t>
            </a:r>
            <a:r>
              <a:rPr lang="en-GB" baseline="-25000" dirty="0"/>
              <a:t>2</a:t>
            </a:r>
            <a:r>
              <a:rPr lang="en-GB" dirty="0"/>
              <a:t> = {f</a:t>
            </a:r>
            <a:r>
              <a:rPr lang="en-GB" baseline="-25000" dirty="0"/>
              <a:t>1</a:t>
            </a:r>
            <a:r>
              <a:rPr lang="en-GB" dirty="0"/>
              <a:t>}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03096-D0C8-4995-9B82-128A7B15EBF2}"/>
              </a:ext>
            </a:extLst>
          </p:cNvPr>
          <p:cNvSpPr txBox="1">
            <a:spLocks/>
          </p:cNvSpPr>
          <p:nvPr/>
        </p:nvSpPr>
        <p:spPr>
          <a:xfrm>
            <a:off x="7905013" y="1491288"/>
            <a:ext cx="3414630" cy="31732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(y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tmp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x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y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558E09-ECD5-41EE-8B39-13F5A0497649}"/>
              </a:ext>
            </a:extLst>
          </p:cNvPr>
          <p:cNvSpPr/>
          <p:nvPr/>
        </p:nvSpPr>
        <p:spPr>
          <a:xfrm>
            <a:off x="7905013" y="4274105"/>
            <a:ext cx="36480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mr-IN" sz="1700" dirty="0">
                <a:solidFill>
                  <a:srgbClr val="0097C8"/>
                </a:solidFill>
                <a:latin typeface="Courier New" panose="02070309020205020404" pitchFamily="49" charset="0"/>
              </a:rPr>
              <a:t>assert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(g &lt;= x);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/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blipFill>
                <a:blip r:embed="rId4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849C0F-7B42-40B1-99AD-D7650A12C1F4}"/>
              </a:ext>
            </a:extLst>
          </p:cNvPr>
          <p:cNvCxnSpPr>
            <a:cxnSpLocks/>
            <a:endCxn id="17" idx="2"/>
          </p:cNvCxnSpPr>
          <p:nvPr/>
        </p:nvCxnSpPr>
        <p:spPr>
          <a:xfrm flipH="1" flipV="1">
            <a:off x="3745704" y="4010265"/>
            <a:ext cx="563938" cy="44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E3EC7C8-E5AB-4507-9871-2780B4F170DF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1701419" y="4086706"/>
            <a:ext cx="528992" cy="42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EFB783-BCA9-4898-82F0-E386A968BD07}"/>
                  </a:ext>
                </a:extLst>
              </p:cNvPr>
              <p:cNvSpPr txBox="1"/>
              <p:nvPr/>
            </p:nvSpPr>
            <p:spPr>
              <a:xfrm>
                <a:off x="1965915" y="3809707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EFB783-BCA9-4898-82F0-E386A968B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915" y="3809707"/>
                <a:ext cx="528991" cy="276999"/>
              </a:xfrm>
              <a:prstGeom prst="rect">
                <a:avLst/>
              </a:prstGeom>
              <a:blipFill>
                <a:blip r:embed="rId5"/>
                <a:stretch>
                  <a:fillRect l="-14943" t="-4444" r="-1724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E5B0F2C4-ECDC-443D-B9F3-E1F80388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A3E35F-49C3-439A-BB78-B8ECE82C6C59}"/>
              </a:ext>
            </a:extLst>
          </p:cNvPr>
          <p:cNvSpPr txBox="1"/>
          <p:nvPr/>
        </p:nvSpPr>
        <p:spPr>
          <a:xfrm>
            <a:off x="848038" y="6300879"/>
            <a:ext cx="671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Note: traversal according to general version + optimization for different occurrences of the same function. Additional optimizations are in the paper.</a:t>
            </a:r>
          </a:p>
        </p:txBody>
      </p:sp>
    </p:spTree>
    <p:extLst>
      <p:ext uri="{BB962C8B-B14F-4D97-AF65-F5344CB8AC3E}">
        <p14:creationId xmlns:p14="http://schemas.microsoft.com/office/powerpoint/2010/main" val="359487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8EB1-02E3-44C0-8B34-8C0346D5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Lattice Traversal for N=2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AF59-70AF-4420-83BF-DF456BD9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GB" sz="2000" dirty="0" err="1"/>
              <a:t>gcd</a:t>
            </a:r>
            <a:r>
              <a:rPr lang="en-GB" sz="2000" dirty="0"/>
              <a:t> with constants</a:t>
            </a:r>
          </a:p>
          <a:p>
            <a:r>
              <a:rPr lang="en-GB" sz="2000" dirty="0">
                <a:sym typeface="Wingdings" panose="05000000000000000000" pitchFamily="2" charset="2"/>
              </a:rPr>
              <a:t>two</a:t>
            </a:r>
            <a:r>
              <a:rPr lang="en-GB" sz="2000" dirty="0"/>
              <a:t> modulo op. </a:t>
            </a:r>
            <a:r>
              <a:rPr lang="en-GB" sz="2000" dirty="0">
                <a:sym typeface="Wingdings" panose="05000000000000000000" pitchFamily="2" charset="2"/>
              </a:rPr>
              <a:t> 2 </a:t>
            </a:r>
            <a:r>
              <a:rPr lang="en-GB" sz="2000" b="1" dirty="0">
                <a:sym typeface="Wingdings" panose="05000000000000000000" pitchFamily="2" charset="2"/>
              </a:rPr>
              <a:t>LRA</a:t>
            </a:r>
            <a:r>
              <a:rPr lang="en-GB" sz="2000" dirty="0">
                <a:sym typeface="Wingdings" panose="05000000000000000000" pitchFamily="2" charset="2"/>
              </a:rPr>
              <a:t> lattices (traversal order: L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, L</a:t>
            </a:r>
            <a:r>
              <a:rPr lang="en-GB" sz="2000" baseline="-25000" dirty="0">
                <a:sym typeface="Wingdings" panose="05000000000000000000" pitchFamily="2" charset="2"/>
              </a:rPr>
              <a:t>1</a:t>
            </a:r>
            <a:r>
              <a:rPr lang="en-GB" sz="2000" dirty="0">
                <a:sym typeface="Wingdings" panose="05000000000000000000" pitchFamily="2" charset="2"/>
              </a:rPr>
              <a:t>)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/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blipFill>
                <a:blip r:embed="rId2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/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blipFill>
                <a:blip r:embed="rId3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741517B-53A9-4ADA-8AD6-E8328EA7DE7E}"/>
              </a:ext>
            </a:extLst>
          </p:cNvPr>
          <p:cNvSpPr txBox="1"/>
          <p:nvPr/>
        </p:nvSpPr>
        <p:spPr>
          <a:xfrm>
            <a:off x="364218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second mod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1C2C08-F89B-4F35-A6EF-8FF09BD057F8}"/>
              </a:ext>
            </a:extLst>
          </p:cNvPr>
          <p:cNvSpPr txBox="1"/>
          <p:nvPr/>
        </p:nvSpPr>
        <p:spPr>
          <a:xfrm>
            <a:off x="103614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first mod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A5D6F-1A45-40C0-95A8-E5FCC2B55E51}"/>
              </a:ext>
            </a:extLst>
          </p:cNvPr>
          <p:cNvSpPr txBox="1"/>
          <p:nvPr/>
        </p:nvSpPr>
        <p:spPr>
          <a:xfrm>
            <a:off x="777240" y="5029199"/>
            <a:ext cx="611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  <a:r>
              <a:rPr lang="en-GB" baseline="-25000" dirty="0"/>
              <a:t>1</a:t>
            </a:r>
            <a:r>
              <a:rPr lang="en-GB" dirty="0"/>
              <a:t> = {f</a:t>
            </a:r>
            <a:r>
              <a:rPr lang="en-GB" baseline="-25000" dirty="0"/>
              <a:t>2</a:t>
            </a:r>
            <a:r>
              <a:rPr lang="en-GB" dirty="0"/>
              <a:t>}, mod</a:t>
            </a:r>
            <a:r>
              <a:rPr lang="en-GB" baseline="-25000" dirty="0"/>
              <a:t>2</a:t>
            </a:r>
            <a:r>
              <a:rPr lang="en-GB" dirty="0"/>
              <a:t> = {f</a:t>
            </a:r>
            <a:r>
              <a:rPr lang="en-GB" baseline="-25000" dirty="0"/>
              <a:t>1</a:t>
            </a:r>
            <a:r>
              <a:rPr lang="en-GB" dirty="0"/>
              <a:t>}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03096-D0C8-4995-9B82-128A7B15EBF2}"/>
              </a:ext>
            </a:extLst>
          </p:cNvPr>
          <p:cNvSpPr txBox="1">
            <a:spLocks/>
          </p:cNvSpPr>
          <p:nvPr/>
        </p:nvSpPr>
        <p:spPr>
          <a:xfrm>
            <a:off x="7905013" y="1491288"/>
            <a:ext cx="3414630" cy="31732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(y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tmp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x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y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558E09-ECD5-41EE-8B39-13F5A0497649}"/>
              </a:ext>
            </a:extLst>
          </p:cNvPr>
          <p:cNvSpPr/>
          <p:nvPr/>
        </p:nvSpPr>
        <p:spPr>
          <a:xfrm>
            <a:off x="7905013" y="4274105"/>
            <a:ext cx="36480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mr-IN" sz="1700" dirty="0">
                <a:solidFill>
                  <a:srgbClr val="0097C8"/>
                </a:solidFill>
                <a:latin typeface="Courier New" panose="02070309020205020404" pitchFamily="49" charset="0"/>
              </a:rPr>
              <a:t>assert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(g &lt;= x);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/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blipFill>
                <a:blip r:embed="rId4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849C0F-7B42-40B1-99AD-D7650A12C1F4}"/>
              </a:ext>
            </a:extLst>
          </p:cNvPr>
          <p:cNvCxnSpPr>
            <a:cxnSpLocks/>
            <a:endCxn id="17" idx="2"/>
          </p:cNvCxnSpPr>
          <p:nvPr/>
        </p:nvCxnSpPr>
        <p:spPr>
          <a:xfrm flipH="1" flipV="1">
            <a:off x="3745704" y="4010265"/>
            <a:ext cx="563938" cy="44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E3EC7C8-E5AB-4507-9871-2780B4F170DF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1701419" y="4086706"/>
            <a:ext cx="528992" cy="42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EFB783-BCA9-4898-82F0-E386A968BD07}"/>
                  </a:ext>
                </a:extLst>
              </p:cNvPr>
              <p:cNvSpPr txBox="1"/>
              <p:nvPr/>
            </p:nvSpPr>
            <p:spPr>
              <a:xfrm>
                <a:off x="1965915" y="3809707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EFB783-BCA9-4898-82F0-E386A968B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915" y="3809707"/>
                <a:ext cx="528991" cy="276999"/>
              </a:xfrm>
              <a:prstGeom prst="rect">
                <a:avLst/>
              </a:prstGeom>
              <a:blipFill>
                <a:blip r:embed="rId5"/>
                <a:stretch>
                  <a:fillRect l="-14943" t="-4444" r="-1724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7584AE2D-A812-400D-88EB-8E98145BA3DF}"/>
              </a:ext>
            </a:extLst>
          </p:cNvPr>
          <p:cNvSpPr txBox="1"/>
          <p:nvPr/>
        </p:nvSpPr>
        <p:spPr>
          <a:xfrm>
            <a:off x="754379" y="5535959"/>
            <a:ext cx="7150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Result: </a:t>
            </a:r>
            <a:r>
              <a:rPr lang="en-GB" b="1" dirty="0">
                <a:solidFill>
                  <a:schemeClr val="accent2"/>
                </a:solidFill>
              </a:rPr>
              <a:t>SAT</a:t>
            </a:r>
            <a:br>
              <a:rPr lang="en-GB" dirty="0"/>
            </a:br>
            <a:r>
              <a:rPr lang="en-GB" dirty="0"/>
              <a:t>CEX: x</a:t>
            </a:r>
            <a:r>
              <a:rPr lang="en-GB" baseline="-25000" dirty="0"/>
              <a:t>1</a:t>
            </a:r>
            <a:r>
              <a:rPr lang="en-GB" dirty="0"/>
              <a:t>=45,y</a:t>
            </a:r>
            <a:r>
              <a:rPr lang="en-GB" baseline="-25000" dirty="0"/>
              <a:t>1</a:t>
            </a:r>
            <a:r>
              <a:rPr lang="en-GB" dirty="0"/>
              <a:t>=18,tmp</a:t>
            </a:r>
            <a:r>
              <a:rPr lang="en-GB" baseline="-25000" dirty="0"/>
              <a:t>1</a:t>
            </a:r>
            <a:r>
              <a:rPr lang="en-GB" dirty="0"/>
              <a:t>=50, x</a:t>
            </a:r>
            <a:r>
              <a:rPr lang="en-GB" baseline="-25000" dirty="0"/>
              <a:t>2</a:t>
            </a:r>
            <a:r>
              <a:rPr lang="en-GB" dirty="0"/>
              <a:t>=18,y</a:t>
            </a:r>
            <a:r>
              <a:rPr lang="en-GB" baseline="-25000" dirty="0"/>
              <a:t>2</a:t>
            </a:r>
            <a:r>
              <a:rPr lang="en-GB" dirty="0"/>
              <a:t>=50,tmp</a:t>
            </a:r>
            <a:r>
              <a:rPr lang="en-GB" baseline="-25000" dirty="0"/>
              <a:t>2</a:t>
            </a:r>
            <a:r>
              <a:rPr lang="en-GB" dirty="0"/>
              <a:t>=60, x</a:t>
            </a:r>
            <a:r>
              <a:rPr lang="en-GB" baseline="-25000" dirty="0"/>
              <a:t>3</a:t>
            </a:r>
            <a:r>
              <a:rPr lang="en-GB" dirty="0"/>
              <a:t>=50,y</a:t>
            </a:r>
            <a:r>
              <a:rPr lang="en-GB" baseline="-25000" dirty="0"/>
              <a:t>3</a:t>
            </a:r>
            <a:r>
              <a:rPr lang="en-GB" dirty="0"/>
              <a:t>=60  </a:t>
            </a:r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D4A5D6D3-5655-4F3A-8D0C-781E5549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DB3B66-37BB-4100-B14B-114E5D853474}"/>
              </a:ext>
            </a:extLst>
          </p:cNvPr>
          <p:cNvSpPr txBox="1"/>
          <p:nvPr/>
        </p:nvSpPr>
        <p:spPr>
          <a:xfrm>
            <a:off x="848038" y="6300879"/>
            <a:ext cx="671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Note: traversal according to general version + optimization for different occurrences of the same function. Additional optimizations are in the paper.</a:t>
            </a:r>
          </a:p>
        </p:txBody>
      </p:sp>
    </p:spTree>
    <p:extLst>
      <p:ext uri="{BB962C8B-B14F-4D97-AF65-F5344CB8AC3E}">
        <p14:creationId xmlns:p14="http://schemas.microsoft.com/office/powerpoint/2010/main" val="231576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8EB1-02E3-44C0-8B34-8C0346D5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Lattice Traversal for N=2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AF59-70AF-4420-83BF-DF456BD9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GB" sz="2000" dirty="0" err="1"/>
              <a:t>gcd</a:t>
            </a:r>
            <a:r>
              <a:rPr lang="en-GB" sz="2000" dirty="0"/>
              <a:t> with constants</a:t>
            </a:r>
          </a:p>
          <a:p>
            <a:r>
              <a:rPr lang="en-GB" sz="2000" dirty="0">
                <a:sym typeface="Wingdings" panose="05000000000000000000" pitchFamily="2" charset="2"/>
              </a:rPr>
              <a:t>two</a:t>
            </a:r>
            <a:r>
              <a:rPr lang="en-GB" sz="2000" dirty="0"/>
              <a:t> modulo op. </a:t>
            </a:r>
            <a:r>
              <a:rPr lang="en-GB" sz="2000" dirty="0">
                <a:sym typeface="Wingdings" panose="05000000000000000000" pitchFamily="2" charset="2"/>
              </a:rPr>
              <a:t> 2 LRA lattices (traversal order: L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, L</a:t>
            </a:r>
            <a:r>
              <a:rPr lang="en-GB" sz="2000" baseline="-25000" dirty="0">
                <a:sym typeface="Wingdings" panose="05000000000000000000" pitchFamily="2" charset="2"/>
              </a:rPr>
              <a:t>1</a:t>
            </a:r>
            <a:r>
              <a:rPr lang="en-GB" sz="2000" dirty="0">
                <a:sym typeface="Wingdings" panose="05000000000000000000" pitchFamily="2" charset="2"/>
              </a:rPr>
              <a:t>)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/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blipFill>
                <a:blip r:embed="rId2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/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blipFill>
                <a:blip r:embed="rId3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741517B-53A9-4ADA-8AD6-E8328EA7DE7E}"/>
              </a:ext>
            </a:extLst>
          </p:cNvPr>
          <p:cNvSpPr txBox="1"/>
          <p:nvPr/>
        </p:nvSpPr>
        <p:spPr>
          <a:xfrm>
            <a:off x="364218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second mod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1C2C08-F89B-4F35-A6EF-8FF09BD057F8}"/>
              </a:ext>
            </a:extLst>
          </p:cNvPr>
          <p:cNvSpPr txBox="1"/>
          <p:nvPr/>
        </p:nvSpPr>
        <p:spPr>
          <a:xfrm>
            <a:off x="103614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first mod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A5D6F-1A45-40C0-95A8-E5FCC2B55E51}"/>
              </a:ext>
            </a:extLst>
          </p:cNvPr>
          <p:cNvSpPr txBox="1"/>
          <p:nvPr/>
        </p:nvSpPr>
        <p:spPr>
          <a:xfrm>
            <a:off x="777240" y="5029199"/>
            <a:ext cx="611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  <a:r>
              <a:rPr lang="en-GB" baseline="-25000" dirty="0"/>
              <a:t>1</a:t>
            </a:r>
            <a:r>
              <a:rPr lang="en-GB" dirty="0"/>
              <a:t> = {f</a:t>
            </a:r>
            <a:r>
              <a:rPr lang="en-GB" baseline="-25000" dirty="0"/>
              <a:t>3</a:t>
            </a:r>
            <a:r>
              <a:rPr lang="en-GB" dirty="0"/>
              <a:t>}, mod</a:t>
            </a:r>
            <a:r>
              <a:rPr lang="en-GB" baseline="-25000" dirty="0"/>
              <a:t>2</a:t>
            </a:r>
            <a:r>
              <a:rPr lang="en-GB" dirty="0"/>
              <a:t> = {f</a:t>
            </a:r>
            <a:r>
              <a:rPr lang="en-GB" baseline="-25000" dirty="0"/>
              <a:t>3</a:t>
            </a:r>
            <a:r>
              <a:rPr lang="en-GB" dirty="0"/>
              <a:t>}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03096-D0C8-4995-9B82-128A7B15EBF2}"/>
              </a:ext>
            </a:extLst>
          </p:cNvPr>
          <p:cNvSpPr txBox="1">
            <a:spLocks/>
          </p:cNvSpPr>
          <p:nvPr/>
        </p:nvSpPr>
        <p:spPr>
          <a:xfrm>
            <a:off x="7905013" y="1491288"/>
            <a:ext cx="3414630" cy="31732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(y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tmp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x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y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558E09-ECD5-41EE-8B39-13F5A0497649}"/>
              </a:ext>
            </a:extLst>
          </p:cNvPr>
          <p:cNvSpPr/>
          <p:nvPr/>
        </p:nvSpPr>
        <p:spPr>
          <a:xfrm>
            <a:off x="7905013" y="4274105"/>
            <a:ext cx="36480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mr-IN" sz="1700" dirty="0">
                <a:solidFill>
                  <a:srgbClr val="0097C8"/>
                </a:solidFill>
                <a:latin typeface="Courier New" panose="02070309020205020404" pitchFamily="49" charset="0"/>
              </a:rPr>
              <a:t>assert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(g &lt;= x);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/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blipFill>
                <a:blip r:embed="rId4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849C0F-7B42-40B1-99AD-D7650A12C1F4}"/>
              </a:ext>
            </a:extLst>
          </p:cNvPr>
          <p:cNvCxnSpPr>
            <a:cxnSpLocks/>
            <a:endCxn id="17" idx="2"/>
          </p:cNvCxnSpPr>
          <p:nvPr/>
        </p:nvCxnSpPr>
        <p:spPr>
          <a:xfrm flipH="1" flipV="1">
            <a:off x="3745704" y="4010265"/>
            <a:ext cx="563938" cy="44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E3EC7C8-E5AB-4507-9871-2780B4F170DF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1701419" y="4086706"/>
            <a:ext cx="528992" cy="42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EFB783-BCA9-4898-82F0-E386A968BD07}"/>
                  </a:ext>
                </a:extLst>
              </p:cNvPr>
              <p:cNvSpPr txBox="1"/>
              <p:nvPr/>
            </p:nvSpPr>
            <p:spPr>
              <a:xfrm>
                <a:off x="1965915" y="3809707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EFB783-BCA9-4898-82F0-E386A968B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915" y="3809707"/>
                <a:ext cx="528991" cy="276999"/>
              </a:xfrm>
              <a:prstGeom prst="rect">
                <a:avLst/>
              </a:prstGeom>
              <a:blipFill>
                <a:blip r:embed="rId5"/>
                <a:stretch>
                  <a:fillRect l="-14943" t="-4444" r="-1724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F2ED29A-C333-4FB8-96AB-2177FDBE741D}"/>
                  </a:ext>
                </a:extLst>
              </p:cNvPr>
              <p:cNvSpPr txBox="1"/>
              <p:nvPr/>
            </p:nvSpPr>
            <p:spPr>
              <a:xfrm>
                <a:off x="1380257" y="2976424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F2ED29A-C333-4FB8-96AB-2177FDBE7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257" y="2976424"/>
                <a:ext cx="528991" cy="276999"/>
              </a:xfrm>
              <a:prstGeom prst="rect">
                <a:avLst/>
              </a:prstGeom>
              <a:blipFill>
                <a:blip r:embed="rId6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3E33FC-432B-4F8D-A1DE-7BA3AA13D30F}"/>
              </a:ext>
            </a:extLst>
          </p:cNvPr>
          <p:cNvCxnSpPr>
            <a:cxnSpLocks/>
            <a:endCxn id="20" idx="2"/>
          </p:cNvCxnSpPr>
          <p:nvPr/>
        </p:nvCxnSpPr>
        <p:spPr>
          <a:xfrm flipH="1" flipV="1">
            <a:off x="1644753" y="3253423"/>
            <a:ext cx="536806" cy="488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D0B98C2-95B1-48E9-9057-30CAABA602FB}"/>
                  </a:ext>
                </a:extLst>
              </p:cNvPr>
              <p:cNvSpPr txBox="1"/>
              <p:nvPr/>
            </p:nvSpPr>
            <p:spPr>
              <a:xfrm>
                <a:off x="4037332" y="296771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D0B98C2-95B1-48E9-9057-30CAABA60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332" y="2967716"/>
                <a:ext cx="528991" cy="276999"/>
              </a:xfrm>
              <a:prstGeom prst="rect">
                <a:avLst/>
              </a:prstGeom>
              <a:blipFill>
                <a:blip r:embed="rId7"/>
                <a:stretch>
                  <a:fillRect l="-14943" t="-4444" r="-1724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FE8F4E8-0BAF-4945-AB2B-891A8FAE4A50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3745704" y="3244715"/>
            <a:ext cx="556124" cy="473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4">
            <a:extLst>
              <a:ext uri="{FF2B5EF4-FFF2-40B4-BE49-F238E27FC236}">
                <a16:creationId xmlns:a16="http://schemas.microsoft.com/office/drawing/2014/main" id="{B368C81A-5317-4B4B-ADB8-9259A93E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9A3B43-189F-448E-85B1-4372D17E027D}"/>
              </a:ext>
            </a:extLst>
          </p:cNvPr>
          <p:cNvSpPr txBox="1"/>
          <p:nvPr/>
        </p:nvSpPr>
        <p:spPr>
          <a:xfrm>
            <a:off x="848038" y="6300879"/>
            <a:ext cx="671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Note: traversal according to general version + optimization for different occurrences of the same function. Additional optimizations are in the paper.</a:t>
            </a:r>
          </a:p>
        </p:txBody>
      </p:sp>
    </p:spTree>
    <p:extLst>
      <p:ext uri="{BB962C8B-B14F-4D97-AF65-F5344CB8AC3E}">
        <p14:creationId xmlns:p14="http://schemas.microsoft.com/office/powerpoint/2010/main" val="4395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8EB1-02E3-44C0-8B34-8C0346D5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Lattice Traversal for N=2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AF59-70AF-4420-83BF-DF456BD9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GB" sz="2000" dirty="0" err="1"/>
              <a:t>gcd</a:t>
            </a:r>
            <a:r>
              <a:rPr lang="en-GB" sz="2000" dirty="0"/>
              <a:t> with constants</a:t>
            </a:r>
          </a:p>
          <a:p>
            <a:r>
              <a:rPr lang="en-GB" sz="2000" dirty="0">
                <a:sym typeface="Wingdings" panose="05000000000000000000" pitchFamily="2" charset="2"/>
              </a:rPr>
              <a:t>two</a:t>
            </a:r>
            <a:r>
              <a:rPr lang="en-GB" sz="2000" dirty="0"/>
              <a:t> modulo op. </a:t>
            </a:r>
            <a:r>
              <a:rPr lang="en-GB" sz="2000" dirty="0">
                <a:sym typeface="Wingdings" panose="05000000000000000000" pitchFamily="2" charset="2"/>
              </a:rPr>
              <a:t> 2 LRA lattices (traversal order: L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, L</a:t>
            </a:r>
            <a:r>
              <a:rPr lang="en-GB" sz="2000" baseline="-25000" dirty="0">
                <a:sym typeface="Wingdings" panose="05000000000000000000" pitchFamily="2" charset="2"/>
              </a:rPr>
              <a:t>1</a:t>
            </a:r>
            <a:r>
              <a:rPr lang="en-GB" sz="2000" dirty="0">
                <a:sym typeface="Wingdings" panose="05000000000000000000" pitchFamily="2" charset="2"/>
              </a:rPr>
              <a:t>)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/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blipFill>
                <a:blip r:embed="rId2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/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blipFill>
                <a:blip r:embed="rId3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741517B-53A9-4ADA-8AD6-E8328EA7DE7E}"/>
              </a:ext>
            </a:extLst>
          </p:cNvPr>
          <p:cNvSpPr txBox="1"/>
          <p:nvPr/>
        </p:nvSpPr>
        <p:spPr>
          <a:xfrm>
            <a:off x="364218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second mod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1C2C08-F89B-4F35-A6EF-8FF09BD057F8}"/>
              </a:ext>
            </a:extLst>
          </p:cNvPr>
          <p:cNvSpPr txBox="1"/>
          <p:nvPr/>
        </p:nvSpPr>
        <p:spPr>
          <a:xfrm>
            <a:off x="103614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first mod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A5D6F-1A45-40C0-95A8-E5FCC2B55E51}"/>
              </a:ext>
            </a:extLst>
          </p:cNvPr>
          <p:cNvSpPr txBox="1"/>
          <p:nvPr/>
        </p:nvSpPr>
        <p:spPr>
          <a:xfrm>
            <a:off x="777240" y="5029199"/>
            <a:ext cx="611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  <a:r>
              <a:rPr lang="en-GB" baseline="-25000" dirty="0"/>
              <a:t>1</a:t>
            </a:r>
            <a:r>
              <a:rPr lang="en-GB" dirty="0"/>
              <a:t> = {f</a:t>
            </a:r>
            <a:r>
              <a:rPr lang="en-GB" baseline="-25000" dirty="0"/>
              <a:t>3</a:t>
            </a:r>
            <a:r>
              <a:rPr lang="en-GB" dirty="0"/>
              <a:t>}, mod</a:t>
            </a:r>
            <a:r>
              <a:rPr lang="en-GB" baseline="-25000" dirty="0"/>
              <a:t>2</a:t>
            </a:r>
            <a:r>
              <a:rPr lang="en-GB" dirty="0"/>
              <a:t> = {f</a:t>
            </a:r>
            <a:r>
              <a:rPr lang="en-GB" baseline="-25000" dirty="0"/>
              <a:t>3</a:t>
            </a:r>
            <a:r>
              <a:rPr lang="en-GB" dirty="0"/>
              <a:t>}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03096-D0C8-4995-9B82-128A7B15EBF2}"/>
              </a:ext>
            </a:extLst>
          </p:cNvPr>
          <p:cNvSpPr txBox="1">
            <a:spLocks/>
          </p:cNvSpPr>
          <p:nvPr/>
        </p:nvSpPr>
        <p:spPr>
          <a:xfrm>
            <a:off x="7905013" y="1491288"/>
            <a:ext cx="3414630" cy="31732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(y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tmp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x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y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558E09-ECD5-41EE-8B39-13F5A0497649}"/>
              </a:ext>
            </a:extLst>
          </p:cNvPr>
          <p:cNvSpPr/>
          <p:nvPr/>
        </p:nvSpPr>
        <p:spPr>
          <a:xfrm>
            <a:off x="7905013" y="4274105"/>
            <a:ext cx="36480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mr-IN" sz="1700" dirty="0">
                <a:solidFill>
                  <a:srgbClr val="0097C8"/>
                </a:solidFill>
                <a:latin typeface="Courier New" panose="02070309020205020404" pitchFamily="49" charset="0"/>
              </a:rPr>
              <a:t>assert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(g &lt;= x);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/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blipFill>
                <a:blip r:embed="rId4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849C0F-7B42-40B1-99AD-D7650A12C1F4}"/>
              </a:ext>
            </a:extLst>
          </p:cNvPr>
          <p:cNvCxnSpPr>
            <a:cxnSpLocks/>
            <a:endCxn id="17" idx="2"/>
          </p:cNvCxnSpPr>
          <p:nvPr/>
        </p:nvCxnSpPr>
        <p:spPr>
          <a:xfrm flipH="1" flipV="1">
            <a:off x="3745704" y="4010265"/>
            <a:ext cx="563938" cy="44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E3EC7C8-E5AB-4507-9871-2780B4F170DF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1701419" y="4086706"/>
            <a:ext cx="528992" cy="42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EFB783-BCA9-4898-82F0-E386A968BD07}"/>
                  </a:ext>
                </a:extLst>
              </p:cNvPr>
              <p:cNvSpPr txBox="1"/>
              <p:nvPr/>
            </p:nvSpPr>
            <p:spPr>
              <a:xfrm>
                <a:off x="1965915" y="3809707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EFB783-BCA9-4898-82F0-E386A968B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915" y="3809707"/>
                <a:ext cx="528991" cy="276999"/>
              </a:xfrm>
              <a:prstGeom prst="rect">
                <a:avLst/>
              </a:prstGeom>
              <a:blipFill>
                <a:blip r:embed="rId5"/>
                <a:stretch>
                  <a:fillRect l="-14943" t="-4444" r="-1724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7584AE2D-A812-400D-88EB-8E98145BA3DF}"/>
              </a:ext>
            </a:extLst>
          </p:cNvPr>
          <p:cNvSpPr txBox="1"/>
          <p:nvPr/>
        </p:nvSpPr>
        <p:spPr>
          <a:xfrm>
            <a:off x="754379" y="5535959"/>
            <a:ext cx="686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Result: </a:t>
            </a:r>
            <a:r>
              <a:rPr lang="en-GB" b="1" dirty="0">
                <a:solidFill>
                  <a:schemeClr val="accent2"/>
                </a:solidFill>
              </a:rPr>
              <a:t>UNSAT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F2ED29A-C333-4FB8-96AB-2177FDBE741D}"/>
                  </a:ext>
                </a:extLst>
              </p:cNvPr>
              <p:cNvSpPr txBox="1"/>
              <p:nvPr/>
            </p:nvSpPr>
            <p:spPr>
              <a:xfrm>
                <a:off x="1380257" y="2976424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F2ED29A-C333-4FB8-96AB-2177FDBE7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257" y="2976424"/>
                <a:ext cx="528991" cy="276999"/>
              </a:xfrm>
              <a:prstGeom prst="rect">
                <a:avLst/>
              </a:prstGeom>
              <a:blipFill>
                <a:blip r:embed="rId6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3E33FC-432B-4F8D-A1DE-7BA3AA13D30F}"/>
              </a:ext>
            </a:extLst>
          </p:cNvPr>
          <p:cNvCxnSpPr>
            <a:cxnSpLocks/>
            <a:endCxn id="20" idx="2"/>
          </p:cNvCxnSpPr>
          <p:nvPr/>
        </p:nvCxnSpPr>
        <p:spPr>
          <a:xfrm flipH="1" flipV="1">
            <a:off x="1644753" y="3253423"/>
            <a:ext cx="536806" cy="488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D0B98C2-95B1-48E9-9057-30CAABA602FB}"/>
                  </a:ext>
                </a:extLst>
              </p:cNvPr>
              <p:cNvSpPr txBox="1"/>
              <p:nvPr/>
            </p:nvSpPr>
            <p:spPr>
              <a:xfrm>
                <a:off x="4037332" y="296771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D0B98C2-95B1-48E9-9057-30CAABA60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332" y="2967716"/>
                <a:ext cx="528991" cy="276999"/>
              </a:xfrm>
              <a:prstGeom prst="rect">
                <a:avLst/>
              </a:prstGeom>
              <a:blipFill>
                <a:blip r:embed="rId7"/>
                <a:stretch>
                  <a:fillRect l="-14943" t="-4444" r="-1724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FE8F4E8-0BAF-4945-AB2B-891A8FAE4A50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3745704" y="3244715"/>
            <a:ext cx="556124" cy="473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4">
            <a:extLst>
              <a:ext uri="{FF2B5EF4-FFF2-40B4-BE49-F238E27FC236}">
                <a16:creationId xmlns:a16="http://schemas.microsoft.com/office/drawing/2014/main" id="{DCDE87B3-3BB3-41B7-8E26-8888D919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D79F4D-5C04-45E5-8A74-A7E9D432A3F3}"/>
              </a:ext>
            </a:extLst>
          </p:cNvPr>
          <p:cNvSpPr txBox="1"/>
          <p:nvPr/>
        </p:nvSpPr>
        <p:spPr>
          <a:xfrm>
            <a:off x="848038" y="6300879"/>
            <a:ext cx="671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Note: traversal according to general version + optimization for different occurrences of the same function. Additional optimizations are in the paper.</a:t>
            </a:r>
          </a:p>
        </p:txBody>
      </p:sp>
    </p:spTree>
    <p:extLst>
      <p:ext uri="{BB962C8B-B14F-4D97-AF65-F5344CB8AC3E}">
        <p14:creationId xmlns:p14="http://schemas.microsoft.com/office/powerpoint/2010/main" val="101045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D6A11A-92BC-4C16-BD63-463F5E1A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of Code with Library Functions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EBCC4F61-8105-4611-9C6B-0C448FCC3B42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87680" y="1600199"/>
                <a:ext cx="11165840" cy="5257801"/>
              </a:xfrm>
            </p:spPr>
            <p:txBody>
              <a:bodyPr>
                <a:normAutofit/>
              </a:bodyPr>
              <a:lstStyle/>
              <a:p>
                <a:r>
                  <a:rPr lang="en-GB" sz="2000" dirty="0"/>
                  <a:t>gcd with constants</a:t>
                </a:r>
              </a:p>
              <a:p>
                <a:r>
                  <a:rPr lang="en-GB" sz="2000" dirty="0"/>
                  <a:t>single assert, </a:t>
                </a:r>
                <a:r>
                  <a:rPr lang="en-GB" sz="2000" b="1" dirty="0">
                    <a:solidFill>
                      <a:schemeClr val="accent2"/>
                    </a:solidFill>
                  </a:rPr>
                  <a:t>Safe</a:t>
                </a:r>
              </a:p>
              <a:p>
                <a:r>
                  <a:rPr lang="en-GB" sz="2000" dirty="0"/>
                  <a:t>unwind = 3 </a:t>
                </a:r>
                <a:r>
                  <a:rPr lang="en-GB" sz="2000" dirty="0">
                    <a:sym typeface="Wingdings" panose="05000000000000000000" pitchFamily="2" charset="2"/>
                  </a:rPr>
                  <a:t> 2</a:t>
                </a:r>
                <a:r>
                  <a:rPr lang="en-GB" sz="2000" dirty="0"/>
                  <a:t> modulo operators</a:t>
                </a:r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/>
              </a:p>
              <a:p>
                <a:r>
                  <a:rPr lang="en-GB" sz="2000" dirty="0"/>
                  <a:t>Propositional logic: Use the function full definition </a:t>
                </a:r>
                <a:r>
                  <a:rPr lang="en-GB" sz="2000" dirty="0">
                    <a:sym typeface="Wingdings" panose="05000000000000000000" pitchFamily="2" charset="2"/>
                  </a:rPr>
                  <a:t></a:t>
                </a:r>
                <a:r>
                  <a:rPr lang="en-GB" sz="2000" dirty="0"/>
                  <a:t> UNSAT</a:t>
                </a:r>
              </a:p>
              <a:p>
                <a:r>
                  <a:rPr lang="en-GB" sz="2000" dirty="0"/>
                  <a:t>Lighter theories: abstract the function from code </a:t>
                </a:r>
                <a:r>
                  <a:rPr lang="en-GB" sz="2000" dirty="0">
                    <a:sym typeface="Wingdings" panose="05000000000000000000" pitchFamily="2" charset="2"/>
                  </a:rPr>
                  <a:t></a:t>
                </a:r>
                <a:r>
                  <a:rPr lang="en-GB" sz="2000" dirty="0"/>
                  <a:t> SAT</a:t>
                </a:r>
              </a:p>
              <a:p>
                <a:r>
                  <a:rPr lang="en-GB" sz="2000" dirty="0"/>
                  <a:t>Lighter + extra </a:t>
                </a:r>
                <a:r>
                  <a:rPr lang="en-GB" sz="2000" b="1" dirty="0">
                    <a:solidFill>
                      <a:schemeClr val="accent2"/>
                    </a:solidFill>
                  </a:rPr>
                  <a:t>facts</a:t>
                </a:r>
                <a:r>
                  <a:rPr lang="en-GB" sz="2000" dirty="0"/>
                  <a:t> for modulo </a:t>
                </a:r>
                <a:r>
                  <a:rPr lang="en-GB" sz="2000" dirty="0">
                    <a:sym typeface="Wingdings" panose="05000000000000000000" pitchFamily="2" charset="2"/>
                  </a:rPr>
                  <a:t></a:t>
                </a:r>
                <a:r>
                  <a:rPr lang="en-GB" sz="2000" dirty="0"/>
                  <a:t> UNSAT</a:t>
                </a:r>
              </a:p>
              <a:p>
                <a:pPr marL="685800"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fact</m:t>
                    </m:r>
                    <m:r>
                      <m:rPr>
                        <m:nor/>
                      </m:rPr>
                      <a:rPr lang="en-GB" baseline="-25000" dirty="0"/>
                      <m:t>1</m:t>
                    </m:r>
                    <m:r>
                      <m:rPr>
                        <m:nor/>
                      </m:rPr>
                      <a:rPr lang="en-GB" dirty="0"/>
                      <m:t>: </m:t>
                    </m:r>
                    <m:r>
                      <m:rPr>
                        <m:nor/>
                      </m:rPr>
                      <a:rPr lang="en-GB" dirty="0"/>
                      <m:t>a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dirty="0"/>
                      <m:t>x</m:t>
                    </m:r>
                    <m:r>
                      <m:rPr>
                        <m:nor/>
                      </m:rPr>
                      <a:rPr lang="en-GB" dirty="0"/>
                      <m:t>∗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r>
                      <m:rPr>
                        <m:nor/>
                      </m:rPr>
                      <a:rPr lang="en-GB"/>
                      <m:t>a</m:t>
                    </m:r>
                    <m:r>
                      <m:rPr>
                        <m:nor/>
                      </m:rPr>
                      <a:rPr lang="en-GB"/>
                      <m:t>%</m:t>
                    </m:r>
                    <m:r>
                      <m:rPr>
                        <m:nor/>
                      </m:rPr>
                      <a:rPr lang="en-GB"/>
                      <m:t>n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/>
                      <m:t>0</m:t>
                    </m:r>
                  </m:oMath>
                </a14:m>
                <a:endParaRPr lang="en-GB" dirty="0"/>
              </a:p>
              <a:p>
                <a:pPr marL="685800"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/>
                      <m:t>fact</m:t>
                    </m:r>
                    <m:r>
                      <m:rPr>
                        <m:nor/>
                      </m:rPr>
                      <a:rPr lang="en-GB" baseline="-25000"/>
                      <m:t>2</m:t>
                    </m:r>
                    <m:r>
                      <m:rPr>
                        <m:nor/>
                      </m:rPr>
                      <a:rPr lang="en-GB"/>
                      <m:t>: </m:t>
                    </m:r>
                    <m:r>
                      <m:rPr>
                        <m:nor/>
                      </m:rPr>
                      <a:rPr lang="pt-BR"/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nor/>
                      </m:rPr>
                      <a:rPr lang="en-GB"/>
                      <m:t>0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lang="en-GB" dirty="0"/>
                      <m:t>a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n-GB" dirty="0"/>
                      <m:t>x</m:t>
                    </m:r>
                    <m:r>
                      <m:rPr>
                        <m:nor/>
                      </m:rPr>
                      <a:rPr lang="en-GB" dirty="0"/>
                      <m:t>∗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)⇒</m:t>
                    </m:r>
                    <m:r>
                      <m:rPr>
                        <m:nor/>
                      </m:rPr>
                      <a:rPr lang="pt-BR"/>
                      <m:t>(0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nor/>
                      </m:rPr>
                      <a:rPr lang="pt-BR"/>
                      <m:t>a</m:t>
                    </m:r>
                    <m:r>
                      <m:rPr>
                        <m:nor/>
                      </m:rPr>
                      <a:rPr lang="en-GB"/>
                      <m:t>%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m:rPr>
                        <m:nor/>
                      </m:rPr>
                      <a:rPr lang="pt-BR"/>
                      <m:t> &lt; 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m:rPr>
                        <m:nor/>
                      </m:rPr>
                      <a:rPr lang="pt-BR"/>
                      <m:t> 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lang="pt-BR"/>
                      <m:t>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nor/>
                      </m:rPr>
                      <a:rPr lang="pt-BR"/>
                      <m:t>r</m:t>
                    </m:r>
                    <m:r>
                      <m:rPr>
                        <m:nor/>
                      </m:rPr>
                      <a:rPr lang="pt-BR"/>
                      <m:t> &lt; 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m:rPr>
                        <m:nor/>
                      </m:rPr>
                      <a:rPr lang="en-GB"/>
                      <m:t>)</m:t>
                    </m:r>
                    <m:r>
                      <a:rPr lang="en-GB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r>
                      <m:rPr>
                        <m:nor/>
                      </m:rPr>
                      <a:rPr lang="pt-BR"/>
                      <m:t> </m:t>
                    </m:r>
                    <m:r>
                      <m:rPr>
                        <m:nor/>
                      </m:rPr>
                      <a:rPr lang="pt-BR"/>
                      <m:t>a</m:t>
                    </m:r>
                    <m:r>
                      <m:rPr>
                        <m:nor/>
                      </m:rPr>
                      <a:rPr lang="pt-BR"/>
                      <m:t> = </m:t>
                    </m:r>
                    <m:r>
                      <m:rPr>
                        <m:nor/>
                      </m:rPr>
                      <a:rPr lang="en-GB" b="0" i="0" smtClean="0"/>
                      <m:t>n</m:t>
                    </m:r>
                    <m:r>
                      <m:rPr>
                        <m:nor/>
                      </m:rPr>
                      <a:rPr lang="en-GB"/>
                      <m:t> ∗ </m:t>
                    </m:r>
                    <m:r>
                      <m:rPr>
                        <m:nor/>
                      </m:rPr>
                      <a:rPr lang="pt-BR"/>
                      <m:t>q</m:t>
                    </m:r>
                    <m:r>
                      <m:rPr>
                        <m:nor/>
                      </m:rPr>
                      <a:rPr lang="pt-BR"/>
                      <m:t> + </m:t>
                    </m:r>
                    <m:r>
                      <m:rPr>
                        <m:nor/>
                      </m:rPr>
                      <a:rPr lang="pt-BR"/>
                      <m:t>r</m:t>
                    </m:r>
                    <m:r>
                      <a:rPr lang="en-GB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r>
                      <m:rPr>
                        <m:nor/>
                      </m:rPr>
                      <a:rPr lang="pt-BR"/>
                      <m:t>r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pt-BR"/>
                      <m:t>a</m:t>
                    </m:r>
                    <m:r>
                      <m:rPr>
                        <m:nor/>
                      </m:rPr>
                      <a:rPr lang="en-GB"/>
                      <m:t>%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m:rPr>
                        <m:nor/>
                      </m:rPr>
                      <a:rPr lang="pt-BR"/>
                      <m:t>)</m:t>
                    </m:r>
                  </m:oMath>
                </a14:m>
                <a:endParaRPr lang="en-GB" dirty="0"/>
              </a:p>
              <a:p>
                <a:pPr marL="685800"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/>
                      <m:t>fact</m:t>
                    </m:r>
                    <m:r>
                      <m:rPr>
                        <m:nor/>
                      </m:rPr>
                      <a:rPr lang="en-GB" baseline="-25000"/>
                      <m:t>3</m:t>
                    </m:r>
                    <m:r>
                      <m:rPr>
                        <m:nor/>
                      </m:rPr>
                      <a:rPr lang="en-GB"/>
                      <m:t>: </m:t>
                    </m:r>
                    <m:r>
                      <m:rPr>
                        <m:nor/>
                      </m:rPr>
                      <a:rPr lang="pt-BR"/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n-GB"/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r>
                      <m:rPr>
                        <m:nor/>
                      </m:rPr>
                      <a:rPr lang="pt-BR"/>
                      <m:t>(0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nor/>
                      </m:rPr>
                      <a:rPr lang="pt-BR"/>
                      <m:t>a</m:t>
                    </m:r>
                    <m:r>
                      <m:rPr>
                        <m:nor/>
                      </m:rPr>
                      <a:rPr lang="en-GB"/>
                      <m:t>%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m:rPr>
                        <m:nor/>
                      </m:rPr>
                      <a:rPr lang="pt-BR"/>
                      <m:t> &lt; 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m:rPr>
                        <m:nor/>
                      </m:rPr>
                      <a:rPr lang="pt-BR"/>
                      <m:t> </m:t>
                    </m:r>
                    <m:r>
                      <a:rPr lang="pt-BR" b="1" i="1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m:rPr>
                        <m:nor/>
                      </m:rPr>
                      <a:rPr lang="pt-BR"/>
                      <m:t> &lt; </m:t>
                    </m:r>
                    <m:r>
                      <m:rPr>
                        <m:nor/>
                      </m:rPr>
                      <a:rPr lang="pt-BR"/>
                      <m:t>a</m:t>
                    </m:r>
                    <m:r>
                      <m:rPr>
                        <m:nor/>
                      </m:rPr>
                      <a:rPr lang="en-GB"/>
                      <m:t>%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nor/>
                      </m:rPr>
                      <a:rPr lang="pt-BR"/>
                      <m:t>0))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lang="pt-BR"/>
                      <m:t>((0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nor/>
                      </m:rPr>
                      <a:rPr lang="pt-BR"/>
                      <m:t>r</m:t>
                    </m:r>
                    <m:r>
                      <m:rPr>
                        <m:nor/>
                      </m:rPr>
                      <a:rPr lang="pt-BR"/>
                      <m:t> &lt; 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a:rPr lang="pt-BR" b="1" i="1">
                        <a:latin typeface="Cambria Math" panose="02040503050406030204" pitchFamily="18" charset="0"/>
                      </a:rPr>
                      <m:t>∨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m:rPr>
                        <m:nor/>
                      </m:rPr>
                      <a:rPr lang="pt-BR"/>
                      <m:t> &lt; </m:t>
                    </m:r>
                    <m:r>
                      <m:rPr>
                        <m:nor/>
                      </m:rPr>
                      <a:rPr lang="pt-BR"/>
                      <m:t>r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nor/>
                      </m:rPr>
                      <a:rPr lang="pt-BR"/>
                      <m:t>0)</m:t>
                    </m:r>
                    <m:r>
                      <a:rPr lang="en-GB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r>
                      <m:rPr>
                        <m:nor/>
                      </m:rPr>
                      <a:rPr lang="pt-BR"/>
                      <m:t> </m:t>
                    </m:r>
                    <m:r>
                      <m:rPr>
                        <m:nor/>
                      </m:rPr>
                      <a:rPr lang="pt-BR"/>
                      <m:t>a</m:t>
                    </m:r>
                    <m:r>
                      <m:rPr>
                        <m:nor/>
                      </m:rPr>
                      <a:rPr lang="pt-BR"/>
                      <m:t> = </m:t>
                    </m:r>
                    <m:r>
                      <m:rPr>
                        <m:nor/>
                      </m:rPr>
                      <a:rPr lang="en-GB" b="0" i="0" smtClean="0"/>
                      <m:t>n</m:t>
                    </m:r>
                    <m:r>
                      <m:rPr>
                        <m:nor/>
                      </m:rPr>
                      <a:rPr lang="en-GB"/>
                      <m:t> ∗ </m:t>
                    </m:r>
                    <m:r>
                      <m:rPr>
                        <m:nor/>
                      </m:rPr>
                      <a:rPr lang="pt-BR"/>
                      <m:t>q</m:t>
                    </m:r>
                    <m:r>
                      <m:rPr>
                        <m:nor/>
                      </m:rPr>
                      <a:rPr lang="pt-BR"/>
                      <m:t> + </m:t>
                    </m:r>
                    <m:r>
                      <m:rPr>
                        <m:nor/>
                      </m:rPr>
                      <a:rPr lang="pt-BR"/>
                      <m:t>r</m:t>
                    </m:r>
                    <m:r>
                      <a:rPr lang="en-GB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⇒</m:t>
                    </m:r>
                    <m:r>
                      <m:rPr>
                        <m:nor/>
                      </m:rPr>
                      <a:rPr lang="pt-BR"/>
                      <m:t>r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pt-BR"/>
                      <m:t>a</m:t>
                    </m:r>
                    <m:r>
                      <m:rPr>
                        <m:nor/>
                      </m:rPr>
                      <a:rPr lang="en-GB"/>
                      <m:t>%</m:t>
                    </m:r>
                    <m:r>
                      <m:rPr>
                        <m:nor/>
                      </m:rPr>
                      <a:rPr lang="pt-BR"/>
                      <m:t>n</m:t>
                    </m:r>
                    <m:r>
                      <m:rPr>
                        <m:nor/>
                      </m:rPr>
                      <a:rPr lang="pt-BR"/>
                      <m:t>)</m:t>
                    </m:r>
                  </m:oMath>
                </a14:m>
                <a:br>
                  <a:rPr lang="en-GB" dirty="0">
                    <a:latin typeface="CMR10"/>
                  </a:rPr>
                </a:br>
                <a:r>
                  <a:rPr lang="en-GB" dirty="0">
                    <a:latin typeface="CMR10"/>
                  </a:rPr>
                  <a:t>Ref. </a:t>
                </a:r>
                <a:r>
                  <a:rPr lang="en-GB" dirty="0">
                    <a:hlinkClick r:id="rId2"/>
                  </a:rPr>
                  <a:t>https://coq.inria.fr/</a:t>
                </a:r>
                <a:endParaRPr lang="en-GB" sz="2000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EBCC4F61-8105-4611-9C6B-0C448FCC3B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87680" y="1600199"/>
                <a:ext cx="11165840" cy="5257801"/>
              </a:xfrm>
              <a:blipFill>
                <a:blip r:embed="rId3"/>
                <a:stretch>
                  <a:fillRect l="-491" t="-579" b="-2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57670FA-6212-4E1A-AD60-8204A3FA6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32695" y="1491288"/>
            <a:ext cx="3414630" cy="3173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b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(y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de-DE" sz="20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b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tmp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b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x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b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y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</a:t>
            </a:r>
            <a:b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b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306AA3-EBC3-4B4E-BAEA-68ADCD54A5C4}"/>
              </a:ext>
            </a:extLst>
          </p:cNvPr>
          <p:cNvSpPr/>
          <p:nvPr/>
        </p:nvSpPr>
        <p:spPr>
          <a:xfrm>
            <a:off x="8107738" y="1793324"/>
            <a:ext cx="30094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r-IN" sz="2000" dirty="0">
              <a:solidFill>
                <a:srgbClr val="484B54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E1FB6F-285F-4950-8B9E-0C5C2520DEA0}"/>
              </a:ext>
            </a:extLst>
          </p:cNvPr>
          <p:cNvSpPr/>
          <p:nvPr/>
        </p:nvSpPr>
        <p:spPr>
          <a:xfrm>
            <a:off x="5015690" y="1491288"/>
            <a:ext cx="364808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0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de-DE" sz="20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mr-IN" sz="2000" dirty="0">
                <a:solidFill>
                  <a:srgbClr val="0097C8"/>
                </a:solidFill>
                <a:latin typeface="Courier New" panose="02070309020205020404" pitchFamily="49" charset="0"/>
              </a:rPr>
              <a:t>assert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(g &lt;= x);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02516-3DF6-4071-B096-5A6B3487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5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Refinement via Lattice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1"/>
            <a:ext cx="6201581" cy="4856955"/>
          </a:xfrm>
        </p:spPr>
        <p:txBody>
          <a:bodyPr>
            <a:normAutofit/>
          </a:bodyPr>
          <a:lstStyle/>
          <a:p>
            <a:r>
              <a:rPr lang="en-US" sz="2000" dirty="0"/>
              <a:t>The model:</a:t>
            </a:r>
          </a:p>
          <a:p>
            <a:pPr lvl="1"/>
            <a:r>
              <a:rPr lang="en-US" sz="2000" dirty="0"/>
              <a:t>3 facts of </a:t>
            </a:r>
            <a:r>
              <a:rPr lang="en-GB" sz="2000" dirty="0"/>
              <a:t>modulo</a:t>
            </a:r>
            <a:r>
              <a:rPr lang="en-US" sz="2000" dirty="0"/>
              <a:t> operator from slide 2</a:t>
            </a:r>
          </a:p>
          <a:p>
            <a:pPr lvl="1"/>
            <a:r>
              <a:rPr lang="en-US" sz="2000" dirty="0"/>
              <a:t>fact</a:t>
            </a:r>
            <a:r>
              <a:rPr lang="en-US" sz="2000" b="1" baseline="-25000" dirty="0"/>
              <a:t>3</a:t>
            </a:r>
            <a:r>
              <a:rPr lang="en-US" sz="2000" dirty="0"/>
              <a:t> </a:t>
            </a:r>
            <a:r>
              <a:rPr lang="en-GB" sz="2000" dirty="0"/>
              <a:t>=&gt;</a:t>
            </a:r>
            <a:r>
              <a:rPr lang="en-US" sz="2000" dirty="0">
                <a:sym typeface="Wingdings" panose="05000000000000000000" pitchFamily="2" charset="2"/>
              </a:rPr>
              <a:t> fact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,  </a:t>
            </a:r>
            <a:r>
              <a:rPr lang="en-US" sz="2000" dirty="0"/>
              <a:t>fact</a:t>
            </a:r>
            <a:r>
              <a:rPr lang="en-US" sz="2000" b="1" baseline="-25000" dirty="0"/>
              <a:t>3</a:t>
            </a:r>
            <a:r>
              <a:rPr lang="en-US" sz="2000" dirty="0"/>
              <a:t> </a:t>
            </a:r>
            <a:r>
              <a:rPr lang="en-GB" sz="2000" dirty="0"/>
              <a:t>=&gt;</a:t>
            </a:r>
            <a:r>
              <a:rPr lang="en-US" sz="2000" dirty="0">
                <a:sym typeface="Wingdings" panose="05000000000000000000" pitchFamily="2" charset="2"/>
              </a:rPr>
              <a:t> fact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Subset lattice: 8 elements = all the possible subset of </a:t>
            </a:r>
            <a:r>
              <a:rPr lang="en-US" sz="2000" dirty="0" err="1">
                <a:sym typeface="Wingdings" panose="05000000000000000000" pitchFamily="2" charset="2"/>
              </a:rPr>
              <a:t>poset</a:t>
            </a:r>
            <a:r>
              <a:rPr lang="en-US" sz="2000" dirty="0">
                <a:sym typeface="Wingdings" panose="05000000000000000000" pitchFamily="2" charset="2"/>
              </a:rPr>
              <a:t> {fact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,fact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,fact</a:t>
            </a:r>
            <a:r>
              <a:rPr lang="en-US" sz="2000" baseline="-25000" dirty="0">
                <a:sym typeface="Wingdings" panose="05000000000000000000" pitchFamily="2" charset="2"/>
              </a:rPr>
              <a:t>3</a:t>
            </a:r>
            <a:r>
              <a:rPr lang="en-US" sz="2000" dirty="0">
                <a:sym typeface="Wingdings" panose="05000000000000000000" pitchFamily="2" charset="2"/>
              </a:rPr>
              <a:t>}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To simple model, by: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E81A06C-1F38-4219-AABB-E448AF79FD95}"/>
              </a:ext>
            </a:extLst>
          </p:cNvPr>
          <p:cNvCxnSpPr>
            <a:cxnSpLocks/>
          </p:cNvCxnSpPr>
          <p:nvPr/>
        </p:nvCxnSpPr>
        <p:spPr>
          <a:xfrm flipV="1">
            <a:off x="9058024" y="4571941"/>
            <a:ext cx="1" cy="76243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7E7A1B-0699-4DC5-86BB-49C295ECEE28}"/>
                  </a:ext>
                </a:extLst>
              </p:cNvPr>
              <p:cNvSpPr txBox="1"/>
              <p:nvPr/>
            </p:nvSpPr>
            <p:spPr>
              <a:xfrm>
                <a:off x="7432984" y="4183034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7E7A1B-0699-4DC5-86BB-49C295ECE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984" y="4183034"/>
                <a:ext cx="528991" cy="276999"/>
              </a:xfrm>
              <a:prstGeom prst="rect">
                <a:avLst/>
              </a:prstGeom>
              <a:blipFill>
                <a:blip r:embed="rId2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914641D-3C4D-49D0-8408-3C4F5688A7CB}"/>
                  </a:ext>
                </a:extLst>
              </p:cNvPr>
              <p:cNvSpPr txBox="1"/>
              <p:nvPr/>
            </p:nvSpPr>
            <p:spPr>
              <a:xfrm>
                <a:off x="7290317" y="3215934"/>
                <a:ext cx="8271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914641D-3C4D-49D0-8408-3C4F5688A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17" y="3215934"/>
                <a:ext cx="827150" cy="276999"/>
              </a:xfrm>
              <a:prstGeom prst="rect">
                <a:avLst/>
              </a:prstGeom>
              <a:blipFill>
                <a:blip r:embed="rId3"/>
                <a:stretch>
                  <a:fillRect l="-10294" t="-4444" r="-10294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7D5221F-94AE-4AE1-A468-C9FF03D2BC78}"/>
                  </a:ext>
                </a:extLst>
              </p:cNvPr>
              <p:cNvSpPr txBox="1"/>
              <p:nvPr/>
            </p:nvSpPr>
            <p:spPr>
              <a:xfrm>
                <a:off x="8793602" y="4183264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7D5221F-94AE-4AE1-A468-C9FF03D2B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602" y="4183264"/>
                <a:ext cx="528991" cy="276999"/>
              </a:xfrm>
              <a:prstGeom prst="rect">
                <a:avLst/>
              </a:prstGeom>
              <a:blipFill>
                <a:blip r:embed="rId4"/>
                <a:stretch>
                  <a:fillRect l="-16279" t="-2174" r="-17442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3444C21-CC32-4964-971E-92CA503706B5}"/>
                  </a:ext>
                </a:extLst>
              </p:cNvPr>
              <p:cNvSpPr txBox="1"/>
              <p:nvPr/>
            </p:nvSpPr>
            <p:spPr>
              <a:xfrm>
                <a:off x="8908924" y="537393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3444C21-CC32-4964-971E-92CA50370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924" y="5373938"/>
                <a:ext cx="243656" cy="276999"/>
              </a:xfrm>
              <a:prstGeom prst="rect">
                <a:avLst/>
              </a:prstGeom>
              <a:blipFill>
                <a:blip r:embed="rId5"/>
                <a:stretch>
                  <a:fillRect l="-25000" r="-225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5CB54DE-35D5-4230-B01F-D289B88CC0B1}"/>
              </a:ext>
            </a:extLst>
          </p:cNvPr>
          <p:cNvCxnSpPr>
            <a:cxnSpLocks/>
          </p:cNvCxnSpPr>
          <p:nvPr/>
        </p:nvCxnSpPr>
        <p:spPr>
          <a:xfrm flipH="1" flipV="1">
            <a:off x="7716815" y="4564125"/>
            <a:ext cx="1092930" cy="7780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E8CF203-D712-4BF9-BC03-BE7C94F42F6B}"/>
              </a:ext>
            </a:extLst>
          </p:cNvPr>
          <p:cNvCxnSpPr>
            <a:cxnSpLocks/>
          </p:cNvCxnSpPr>
          <p:nvPr/>
        </p:nvCxnSpPr>
        <p:spPr>
          <a:xfrm flipH="1" flipV="1">
            <a:off x="7981637" y="3483233"/>
            <a:ext cx="1091100" cy="6842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F1733A-36DE-4B23-AB7B-339FBB34360F}"/>
              </a:ext>
            </a:extLst>
          </p:cNvPr>
          <p:cNvCxnSpPr>
            <a:cxnSpLocks/>
            <a:stCxn id="29" idx="0"/>
          </p:cNvCxnSpPr>
          <p:nvPr/>
        </p:nvCxnSpPr>
        <p:spPr>
          <a:xfrm flipH="1" flipV="1">
            <a:off x="7563424" y="3559849"/>
            <a:ext cx="134056" cy="62318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97ABE58-62A3-4826-82F8-6D51178CCEE1}"/>
                  </a:ext>
                </a:extLst>
              </p:cNvPr>
              <p:cNvSpPr txBox="1"/>
              <p:nvPr/>
            </p:nvSpPr>
            <p:spPr>
              <a:xfrm>
                <a:off x="10066790" y="4183034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97ABE58-62A3-4826-82F8-6D51178CCE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0" y="4183034"/>
                <a:ext cx="528991" cy="276999"/>
              </a:xfrm>
              <a:prstGeom prst="rect">
                <a:avLst/>
              </a:prstGeom>
              <a:blipFill>
                <a:blip r:embed="rId6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B030246-DDF2-4A27-B43C-4220768A363F}"/>
              </a:ext>
            </a:extLst>
          </p:cNvPr>
          <p:cNvCxnSpPr>
            <a:cxnSpLocks/>
          </p:cNvCxnSpPr>
          <p:nvPr/>
        </p:nvCxnSpPr>
        <p:spPr>
          <a:xfrm flipV="1">
            <a:off x="9210173" y="4528434"/>
            <a:ext cx="1092931" cy="7617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C314F0F-4BCE-4A2A-9CE6-57DB7AE81854}"/>
                  </a:ext>
                </a:extLst>
              </p:cNvPr>
              <p:cNvSpPr txBox="1"/>
              <p:nvPr/>
            </p:nvSpPr>
            <p:spPr>
              <a:xfrm>
                <a:off x="8682612" y="3215934"/>
                <a:ext cx="8271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C314F0F-4BCE-4A2A-9CE6-57DB7AE81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612" y="3215934"/>
                <a:ext cx="827150" cy="276999"/>
              </a:xfrm>
              <a:prstGeom prst="rect">
                <a:avLst/>
              </a:prstGeom>
              <a:blipFill>
                <a:blip r:embed="rId7"/>
                <a:stretch>
                  <a:fillRect l="-9559" t="-4444" r="-11029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5933541-5845-4C48-B9F3-EA207662FA53}"/>
                  </a:ext>
                </a:extLst>
              </p:cNvPr>
              <p:cNvSpPr txBox="1"/>
              <p:nvPr/>
            </p:nvSpPr>
            <p:spPr>
              <a:xfrm>
                <a:off x="9870064" y="3173660"/>
                <a:ext cx="8271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5933541-5845-4C48-B9F3-EA207662F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0064" y="3173660"/>
                <a:ext cx="827150" cy="276999"/>
              </a:xfrm>
              <a:prstGeom prst="rect">
                <a:avLst/>
              </a:prstGeom>
              <a:blipFill>
                <a:blip r:embed="rId8"/>
                <a:stretch>
                  <a:fillRect l="-9559" t="-4444" r="-11029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7339155-CCF3-4F3D-A225-10E6728EA6B4}"/>
              </a:ext>
            </a:extLst>
          </p:cNvPr>
          <p:cNvCxnSpPr>
            <a:cxnSpLocks/>
          </p:cNvCxnSpPr>
          <p:nvPr/>
        </p:nvCxnSpPr>
        <p:spPr>
          <a:xfrm flipV="1">
            <a:off x="7775561" y="3541195"/>
            <a:ext cx="1117025" cy="6764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0F3BC9C-4EFC-414F-AB4E-CB92E1833B11}"/>
              </a:ext>
            </a:extLst>
          </p:cNvPr>
          <p:cNvCxnSpPr>
            <a:cxnSpLocks/>
          </p:cNvCxnSpPr>
          <p:nvPr/>
        </p:nvCxnSpPr>
        <p:spPr>
          <a:xfrm flipH="1" flipV="1">
            <a:off x="9169523" y="3508692"/>
            <a:ext cx="1068835" cy="6927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BFA7250-4BB1-47BF-8724-9DCBD473A2AC}"/>
              </a:ext>
            </a:extLst>
          </p:cNvPr>
          <p:cNvCxnSpPr>
            <a:cxnSpLocks/>
          </p:cNvCxnSpPr>
          <p:nvPr/>
        </p:nvCxnSpPr>
        <p:spPr>
          <a:xfrm flipV="1">
            <a:off x="9106554" y="3499938"/>
            <a:ext cx="1092400" cy="6842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D2C095-DCF8-4EE3-A06A-A1F9DB76E30B}"/>
              </a:ext>
            </a:extLst>
          </p:cNvPr>
          <p:cNvCxnSpPr>
            <a:cxnSpLocks/>
          </p:cNvCxnSpPr>
          <p:nvPr/>
        </p:nvCxnSpPr>
        <p:spPr>
          <a:xfrm flipH="1" flipV="1">
            <a:off x="10303104" y="3472497"/>
            <a:ext cx="530" cy="68498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92A8719-3335-4E7A-B1D7-2EE4221E5204}"/>
                  </a:ext>
                </a:extLst>
              </p:cNvPr>
              <p:cNvSpPr txBox="1"/>
              <p:nvPr/>
            </p:nvSpPr>
            <p:spPr>
              <a:xfrm>
                <a:off x="8566134" y="2129361"/>
                <a:ext cx="11685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92A8719-3335-4E7A-B1D7-2EE4221E5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134" y="2129361"/>
                <a:ext cx="1168590" cy="276999"/>
              </a:xfrm>
              <a:prstGeom prst="rect">
                <a:avLst/>
              </a:prstGeom>
              <a:blipFill>
                <a:blip r:embed="rId9"/>
                <a:stretch>
                  <a:fillRect l="-4688" t="-2174" r="-5729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8BD46A1-88FC-4568-B40B-D285A426DB1C}"/>
              </a:ext>
            </a:extLst>
          </p:cNvPr>
          <p:cNvCxnSpPr>
            <a:cxnSpLocks/>
          </p:cNvCxnSpPr>
          <p:nvPr/>
        </p:nvCxnSpPr>
        <p:spPr>
          <a:xfrm flipV="1">
            <a:off x="7819308" y="2458780"/>
            <a:ext cx="1081076" cy="69023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8153145-B1A2-4F81-9EB0-13888909150A}"/>
              </a:ext>
            </a:extLst>
          </p:cNvPr>
          <p:cNvCxnSpPr>
            <a:cxnSpLocks/>
          </p:cNvCxnSpPr>
          <p:nvPr/>
        </p:nvCxnSpPr>
        <p:spPr>
          <a:xfrm flipV="1">
            <a:off x="9058098" y="2496292"/>
            <a:ext cx="2690" cy="59441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8EE5FDB-A335-48D3-9675-24041EE549FB}"/>
              </a:ext>
            </a:extLst>
          </p:cNvPr>
          <p:cNvCxnSpPr>
            <a:cxnSpLocks/>
            <a:stCxn id="39" idx="0"/>
          </p:cNvCxnSpPr>
          <p:nvPr/>
        </p:nvCxnSpPr>
        <p:spPr>
          <a:xfrm flipH="1" flipV="1">
            <a:off x="9260686" y="2496292"/>
            <a:ext cx="1022953" cy="67736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4">
            <a:extLst>
              <a:ext uri="{FF2B5EF4-FFF2-40B4-BE49-F238E27FC236}">
                <a16:creationId xmlns:a16="http://schemas.microsoft.com/office/drawing/2014/main" id="{C09B0C6A-873D-476A-9DCC-1F2BD22C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6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Refinement via Lattice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1"/>
            <a:ext cx="6201581" cy="4856955"/>
          </a:xfrm>
        </p:spPr>
        <p:txBody>
          <a:bodyPr>
            <a:normAutofit/>
          </a:bodyPr>
          <a:lstStyle/>
          <a:p>
            <a:r>
              <a:rPr lang="en-US" sz="2000" dirty="0"/>
              <a:t>The model:</a:t>
            </a:r>
          </a:p>
          <a:p>
            <a:pPr lvl="1"/>
            <a:r>
              <a:rPr lang="en-US" sz="2000" dirty="0"/>
              <a:t>3 facts of </a:t>
            </a:r>
            <a:r>
              <a:rPr lang="en-GB" sz="2000" dirty="0"/>
              <a:t>modulo</a:t>
            </a:r>
            <a:r>
              <a:rPr lang="en-US" sz="2000" dirty="0"/>
              <a:t> operator from slide 2</a:t>
            </a:r>
          </a:p>
          <a:p>
            <a:pPr lvl="1"/>
            <a:r>
              <a:rPr lang="en-US" sz="2000" dirty="0"/>
              <a:t>fact</a:t>
            </a:r>
            <a:r>
              <a:rPr lang="en-US" sz="2000" b="1" baseline="-25000" dirty="0"/>
              <a:t>3</a:t>
            </a:r>
            <a:r>
              <a:rPr lang="en-US" sz="2000" dirty="0"/>
              <a:t> </a:t>
            </a:r>
            <a:r>
              <a:rPr lang="en-GB" sz="2000" dirty="0"/>
              <a:t>=&gt;</a:t>
            </a:r>
            <a:r>
              <a:rPr lang="en-US" sz="2000" dirty="0">
                <a:sym typeface="Wingdings" panose="05000000000000000000" pitchFamily="2" charset="2"/>
              </a:rPr>
              <a:t> fact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,  </a:t>
            </a:r>
            <a:r>
              <a:rPr lang="en-US" sz="2000" dirty="0"/>
              <a:t>fact</a:t>
            </a:r>
            <a:r>
              <a:rPr lang="en-US" sz="2000" b="1" baseline="-25000" dirty="0"/>
              <a:t>3</a:t>
            </a:r>
            <a:r>
              <a:rPr lang="en-US" sz="2000" dirty="0"/>
              <a:t> </a:t>
            </a:r>
            <a:r>
              <a:rPr lang="en-GB" sz="2000" dirty="0"/>
              <a:t>=&gt;</a:t>
            </a:r>
            <a:r>
              <a:rPr lang="en-US" sz="2000" dirty="0">
                <a:sym typeface="Wingdings" panose="05000000000000000000" pitchFamily="2" charset="2"/>
              </a:rPr>
              <a:t> fact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Subset lattice: 8 elements = all the possible subset of </a:t>
            </a:r>
            <a:r>
              <a:rPr lang="en-US" sz="2000" dirty="0" err="1">
                <a:sym typeface="Wingdings" panose="05000000000000000000" pitchFamily="2" charset="2"/>
              </a:rPr>
              <a:t>poset</a:t>
            </a:r>
            <a:r>
              <a:rPr lang="en-US" sz="2000" dirty="0">
                <a:sym typeface="Wingdings" panose="05000000000000000000" pitchFamily="2" charset="2"/>
              </a:rPr>
              <a:t> {fact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,fact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,fact</a:t>
            </a:r>
            <a:r>
              <a:rPr lang="en-US" sz="2000" baseline="-25000" dirty="0">
                <a:sym typeface="Wingdings" panose="05000000000000000000" pitchFamily="2" charset="2"/>
              </a:rPr>
              <a:t>3</a:t>
            </a:r>
            <a:r>
              <a:rPr lang="en-US" sz="2000" dirty="0">
                <a:sym typeface="Wingdings" panose="05000000000000000000" pitchFamily="2" charset="2"/>
              </a:rPr>
              <a:t>}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To simple model, by:</a:t>
            </a:r>
          </a:p>
          <a:p>
            <a:pPr lvl="1"/>
            <a:r>
              <a:rPr lang="en-US" sz="2000" b="1" dirty="0"/>
              <a:t>Remove Contradictions</a:t>
            </a:r>
            <a:r>
              <a:rPr lang="en-US" sz="2000" dirty="0"/>
              <a:t>: fact</a:t>
            </a:r>
            <a:r>
              <a:rPr lang="en-US" sz="2000" baseline="-25000" dirty="0"/>
              <a:t>1</a:t>
            </a:r>
            <a:r>
              <a:rPr lang="en-US" sz="2000" dirty="0"/>
              <a:t> + fact</a:t>
            </a:r>
            <a:r>
              <a:rPr lang="en-US" sz="2000" baseline="-25000" dirty="0"/>
              <a:t>2</a:t>
            </a:r>
            <a:r>
              <a:rPr lang="en-US" sz="2000" dirty="0"/>
              <a:t> is false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4C63A50-2F8A-4B9F-971E-70C34DBD5C39}"/>
              </a:ext>
            </a:extLst>
          </p:cNvPr>
          <p:cNvCxnSpPr>
            <a:cxnSpLocks/>
          </p:cNvCxnSpPr>
          <p:nvPr/>
        </p:nvCxnSpPr>
        <p:spPr>
          <a:xfrm flipV="1">
            <a:off x="9058024" y="4571941"/>
            <a:ext cx="1" cy="76243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1F4ECFA-E4FE-4394-A46C-1DE8D8086E35}"/>
                  </a:ext>
                </a:extLst>
              </p:cNvPr>
              <p:cNvSpPr txBox="1"/>
              <p:nvPr/>
            </p:nvSpPr>
            <p:spPr>
              <a:xfrm>
                <a:off x="7432984" y="4183034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1F4ECFA-E4FE-4394-A46C-1DE8D8086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984" y="4183034"/>
                <a:ext cx="528991" cy="276999"/>
              </a:xfrm>
              <a:prstGeom prst="rect">
                <a:avLst/>
              </a:prstGeom>
              <a:blipFill>
                <a:blip r:embed="rId2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9C98F62-E090-4C00-92B5-8867BA298062}"/>
                  </a:ext>
                </a:extLst>
              </p:cNvPr>
              <p:cNvSpPr txBox="1"/>
              <p:nvPr/>
            </p:nvSpPr>
            <p:spPr>
              <a:xfrm>
                <a:off x="8793602" y="4183264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9C98F62-E090-4C00-92B5-8867BA298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602" y="4183264"/>
                <a:ext cx="528991" cy="276999"/>
              </a:xfrm>
              <a:prstGeom prst="rect">
                <a:avLst/>
              </a:prstGeom>
              <a:blipFill>
                <a:blip r:embed="rId3"/>
                <a:stretch>
                  <a:fillRect l="-16279" t="-2174" r="-17442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D82CA4D-5543-45A2-8707-13F7D204611F}"/>
                  </a:ext>
                </a:extLst>
              </p:cNvPr>
              <p:cNvSpPr txBox="1"/>
              <p:nvPr/>
            </p:nvSpPr>
            <p:spPr>
              <a:xfrm>
                <a:off x="8908924" y="537393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D82CA4D-5543-45A2-8707-13F7D2046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924" y="5373938"/>
                <a:ext cx="243656" cy="276999"/>
              </a:xfrm>
              <a:prstGeom prst="rect">
                <a:avLst/>
              </a:prstGeom>
              <a:blipFill>
                <a:blip r:embed="rId4"/>
                <a:stretch>
                  <a:fillRect l="-25000" r="-225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4C44A28-2167-47B7-9FB8-630D94F0108A}"/>
              </a:ext>
            </a:extLst>
          </p:cNvPr>
          <p:cNvCxnSpPr>
            <a:cxnSpLocks/>
          </p:cNvCxnSpPr>
          <p:nvPr/>
        </p:nvCxnSpPr>
        <p:spPr>
          <a:xfrm flipH="1" flipV="1">
            <a:off x="7716815" y="4564125"/>
            <a:ext cx="1092930" cy="7780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AA3B809-2CDE-4D95-86F6-A9F43E926C8D}"/>
                  </a:ext>
                </a:extLst>
              </p:cNvPr>
              <p:cNvSpPr txBox="1"/>
              <p:nvPr/>
            </p:nvSpPr>
            <p:spPr>
              <a:xfrm>
                <a:off x="10066790" y="4183034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AA3B809-2CDE-4D95-86F6-A9F43E926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0" y="4183034"/>
                <a:ext cx="528991" cy="276999"/>
              </a:xfrm>
              <a:prstGeom prst="rect">
                <a:avLst/>
              </a:prstGeom>
              <a:blipFill>
                <a:blip r:embed="rId5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5094F94-3E0C-4FA1-B183-47D80D7D8715}"/>
              </a:ext>
            </a:extLst>
          </p:cNvPr>
          <p:cNvCxnSpPr>
            <a:cxnSpLocks/>
          </p:cNvCxnSpPr>
          <p:nvPr/>
        </p:nvCxnSpPr>
        <p:spPr>
          <a:xfrm flipV="1">
            <a:off x="9210173" y="4528434"/>
            <a:ext cx="1092931" cy="7617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56B4FC3-A462-4960-B1A0-65A7DA64B653}"/>
                  </a:ext>
                </a:extLst>
              </p:cNvPr>
              <p:cNvSpPr txBox="1"/>
              <p:nvPr/>
            </p:nvSpPr>
            <p:spPr>
              <a:xfrm>
                <a:off x="8682612" y="3215934"/>
                <a:ext cx="8271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56B4FC3-A462-4960-B1A0-65A7DA64B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612" y="3215934"/>
                <a:ext cx="827150" cy="276999"/>
              </a:xfrm>
              <a:prstGeom prst="rect">
                <a:avLst/>
              </a:prstGeom>
              <a:blipFill>
                <a:blip r:embed="rId6"/>
                <a:stretch>
                  <a:fillRect l="-9559" t="-4444" r="-11029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6BF9775-5040-4048-B1EC-C9A25F6487A8}"/>
                  </a:ext>
                </a:extLst>
              </p:cNvPr>
              <p:cNvSpPr txBox="1"/>
              <p:nvPr/>
            </p:nvSpPr>
            <p:spPr>
              <a:xfrm>
                <a:off x="9870064" y="3173660"/>
                <a:ext cx="8271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6BF9775-5040-4048-B1EC-C9A25F648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0064" y="3173660"/>
                <a:ext cx="827150" cy="276999"/>
              </a:xfrm>
              <a:prstGeom prst="rect">
                <a:avLst/>
              </a:prstGeom>
              <a:blipFill>
                <a:blip r:embed="rId7"/>
                <a:stretch>
                  <a:fillRect l="-9559" t="-4444" r="-11029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47316F8-851B-458F-A4F4-C19EA3FDCE0C}"/>
              </a:ext>
            </a:extLst>
          </p:cNvPr>
          <p:cNvCxnSpPr>
            <a:cxnSpLocks/>
          </p:cNvCxnSpPr>
          <p:nvPr/>
        </p:nvCxnSpPr>
        <p:spPr>
          <a:xfrm flipV="1">
            <a:off x="7775561" y="3541195"/>
            <a:ext cx="1117025" cy="6764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12A882-08C2-48D3-9C9D-E1EF5431477F}"/>
              </a:ext>
            </a:extLst>
          </p:cNvPr>
          <p:cNvCxnSpPr>
            <a:cxnSpLocks/>
          </p:cNvCxnSpPr>
          <p:nvPr/>
        </p:nvCxnSpPr>
        <p:spPr>
          <a:xfrm flipH="1" flipV="1">
            <a:off x="9169523" y="3508692"/>
            <a:ext cx="1068835" cy="6927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96A31DF-FDE5-4088-BAC3-45235E37F9C2}"/>
              </a:ext>
            </a:extLst>
          </p:cNvPr>
          <p:cNvCxnSpPr>
            <a:cxnSpLocks/>
          </p:cNvCxnSpPr>
          <p:nvPr/>
        </p:nvCxnSpPr>
        <p:spPr>
          <a:xfrm flipV="1">
            <a:off x="9106554" y="3499938"/>
            <a:ext cx="1092400" cy="6842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7FF2796-315E-4D78-8E00-C07F89B200A3}"/>
              </a:ext>
            </a:extLst>
          </p:cNvPr>
          <p:cNvCxnSpPr>
            <a:cxnSpLocks/>
          </p:cNvCxnSpPr>
          <p:nvPr/>
        </p:nvCxnSpPr>
        <p:spPr>
          <a:xfrm flipH="1" flipV="1">
            <a:off x="10303104" y="3472497"/>
            <a:ext cx="530" cy="68498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679BF031-9B78-4E1D-878D-7936C823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4816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Refinement via Lattice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1"/>
            <a:ext cx="6201581" cy="4856955"/>
          </a:xfrm>
        </p:spPr>
        <p:txBody>
          <a:bodyPr>
            <a:normAutofit/>
          </a:bodyPr>
          <a:lstStyle/>
          <a:p>
            <a:r>
              <a:rPr lang="en-US" sz="2000" dirty="0"/>
              <a:t>The model:</a:t>
            </a:r>
          </a:p>
          <a:p>
            <a:pPr lvl="1"/>
            <a:r>
              <a:rPr lang="en-US" sz="2000" dirty="0"/>
              <a:t>3 facts of </a:t>
            </a:r>
            <a:r>
              <a:rPr lang="en-GB" sz="2000" dirty="0"/>
              <a:t>modulo</a:t>
            </a:r>
            <a:r>
              <a:rPr lang="en-US" sz="2000" dirty="0"/>
              <a:t> operator from slide 2</a:t>
            </a:r>
          </a:p>
          <a:p>
            <a:pPr lvl="1"/>
            <a:r>
              <a:rPr lang="en-US" sz="2000" dirty="0"/>
              <a:t>fact</a:t>
            </a:r>
            <a:r>
              <a:rPr lang="en-US" sz="2000" b="1" baseline="-25000" dirty="0"/>
              <a:t>3</a:t>
            </a:r>
            <a:r>
              <a:rPr lang="en-US" sz="2000" dirty="0"/>
              <a:t> </a:t>
            </a:r>
            <a:r>
              <a:rPr lang="en-GB" sz="2000" dirty="0"/>
              <a:t>=&gt;</a:t>
            </a:r>
            <a:r>
              <a:rPr lang="en-US" sz="2000" dirty="0">
                <a:sym typeface="Wingdings" panose="05000000000000000000" pitchFamily="2" charset="2"/>
              </a:rPr>
              <a:t> fact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,  </a:t>
            </a:r>
            <a:r>
              <a:rPr lang="en-US" sz="2000" dirty="0"/>
              <a:t>fact</a:t>
            </a:r>
            <a:r>
              <a:rPr lang="en-US" sz="2000" b="1" baseline="-25000" dirty="0"/>
              <a:t>3</a:t>
            </a:r>
            <a:r>
              <a:rPr lang="en-US" sz="2000" dirty="0"/>
              <a:t> </a:t>
            </a:r>
            <a:r>
              <a:rPr lang="en-GB" sz="2000" dirty="0"/>
              <a:t>=&gt;</a:t>
            </a:r>
            <a:r>
              <a:rPr lang="en-US" sz="2000" dirty="0">
                <a:sym typeface="Wingdings" panose="05000000000000000000" pitchFamily="2" charset="2"/>
              </a:rPr>
              <a:t> fact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Subset lattice: 8 elements = all the possible subset of </a:t>
            </a:r>
            <a:r>
              <a:rPr lang="en-US" sz="2000" dirty="0" err="1">
                <a:sym typeface="Wingdings" panose="05000000000000000000" pitchFamily="2" charset="2"/>
              </a:rPr>
              <a:t>poset</a:t>
            </a:r>
            <a:r>
              <a:rPr lang="en-US" sz="2000" dirty="0">
                <a:sym typeface="Wingdings" panose="05000000000000000000" pitchFamily="2" charset="2"/>
              </a:rPr>
              <a:t> {fact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,fact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,fact</a:t>
            </a:r>
            <a:r>
              <a:rPr lang="en-US" sz="2000" baseline="-25000" dirty="0">
                <a:sym typeface="Wingdings" panose="05000000000000000000" pitchFamily="2" charset="2"/>
              </a:rPr>
              <a:t>3</a:t>
            </a:r>
            <a:r>
              <a:rPr lang="en-US" sz="2000" dirty="0">
                <a:sym typeface="Wingdings" panose="05000000000000000000" pitchFamily="2" charset="2"/>
              </a:rPr>
              <a:t>}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To simple model, by:</a:t>
            </a:r>
          </a:p>
          <a:p>
            <a:pPr lvl="1"/>
            <a:r>
              <a:rPr lang="en-US" sz="2000" b="1" dirty="0"/>
              <a:t>Remove Contradictions</a:t>
            </a:r>
            <a:r>
              <a:rPr lang="en-US" sz="2000" dirty="0"/>
              <a:t>: fact</a:t>
            </a:r>
            <a:r>
              <a:rPr lang="en-US" sz="2000" baseline="-25000" dirty="0"/>
              <a:t>1</a:t>
            </a:r>
            <a:r>
              <a:rPr lang="en-US" sz="2000" dirty="0"/>
              <a:t> + fact</a:t>
            </a:r>
            <a:r>
              <a:rPr lang="en-US" sz="2000" baseline="-25000" dirty="0"/>
              <a:t>2</a:t>
            </a:r>
            <a:r>
              <a:rPr lang="en-US" sz="2000" dirty="0"/>
              <a:t> is false</a:t>
            </a:r>
          </a:p>
          <a:p>
            <a:pPr lvl="1"/>
            <a:r>
              <a:rPr lang="en-US" sz="2000" b="1" dirty="0"/>
              <a:t>Remove Duplications</a:t>
            </a:r>
            <a:r>
              <a:rPr lang="en-US" sz="2000" dirty="0"/>
              <a:t>: fact</a:t>
            </a:r>
            <a:r>
              <a:rPr lang="en-US" sz="2000" baseline="-25000" dirty="0"/>
              <a:t>3</a:t>
            </a:r>
            <a:r>
              <a:rPr lang="en-US" sz="2000" dirty="0"/>
              <a:t> to replace the rest</a:t>
            </a:r>
            <a:endParaRPr lang="en-US" sz="2000" baseline="-25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141960-16A4-4311-AD45-471FE5A8E305}"/>
              </a:ext>
            </a:extLst>
          </p:cNvPr>
          <p:cNvCxnSpPr>
            <a:cxnSpLocks/>
          </p:cNvCxnSpPr>
          <p:nvPr/>
        </p:nvCxnSpPr>
        <p:spPr>
          <a:xfrm flipV="1">
            <a:off x="9058024" y="4564192"/>
            <a:ext cx="1" cy="76243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22D144-5108-4E91-A5F4-9D6829DA0CCA}"/>
                  </a:ext>
                </a:extLst>
              </p:cNvPr>
              <p:cNvSpPr txBox="1"/>
              <p:nvPr/>
            </p:nvSpPr>
            <p:spPr>
              <a:xfrm>
                <a:off x="7432984" y="4175285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22D144-5108-4E91-A5F4-9D6829DA0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984" y="4175285"/>
                <a:ext cx="528991" cy="276999"/>
              </a:xfrm>
              <a:prstGeom prst="rect">
                <a:avLst/>
              </a:prstGeom>
              <a:blipFill>
                <a:blip r:embed="rId2"/>
                <a:stretch>
                  <a:fillRect l="-14943" t="-4444" r="-1724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30C103A-CE87-4B34-A48F-17120AB97D80}"/>
                  </a:ext>
                </a:extLst>
              </p:cNvPr>
              <p:cNvSpPr txBox="1"/>
              <p:nvPr/>
            </p:nvSpPr>
            <p:spPr>
              <a:xfrm>
                <a:off x="8793602" y="4175515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30C103A-CE87-4B34-A48F-17120AB97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602" y="4175515"/>
                <a:ext cx="528991" cy="276999"/>
              </a:xfrm>
              <a:prstGeom prst="rect">
                <a:avLst/>
              </a:prstGeom>
              <a:blipFill>
                <a:blip r:embed="rId3"/>
                <a:stretch>
                  <a:fillRect l="-16279" t="-4444" r="-17442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9D61AF9-0A6E-4D85-AABD-F3C9AF32C305}"/>
                  </a:ext>
                </a:extLst>
              </p:cNvPr>
              <p:cNvSpPr txBox="1"/>
              <p:nvPr/>
            </p:nvSpPr>
            <p:spPr>
              <a:xfrm>
                <a:off x="8908924" y="5366189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9D61AF9-0A6E-4D85-AABD-F3C9AF32C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924" y="5366189"/>
                <a:ext cx="243656" cy="276999"/>
              </a:xfrm>
              <a:prstGeom prst="rect">
                <a:avLst/>
              </a:prstGeom>
              <a:blipFill>
                <a:blip r:embed="rId4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3D9D82D-244B-451D-887D-744B45256925}"/>
              </a:ext>
            </a:extLst>
          </p:cNvPr>
          <p:cNvCxnSpPr>
            <a:cxnSpLocks/>
          </p:cNvCxnSpPr>
          <p:nvPr/>
        </p:nvCxnSpPr>
        <p:spPr>
          <a:xfrm flipH="1" flipV="1">
            <a:off x="7716815" y="4556376"/>
            <a:ext cx="1092930" cy="7780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F067119-4D12-4297-8325-7FFEDBB53792}"/>
                  </a:ext>
                </a:extLst>
              </p:cNvPr>
              <p:cNvSpPr txBox="1"/>
              <p:nvPr/>
            </p:nvSpPr>
            <p:spPr>
              <a:xfrm>
                <a:off x="10066790" y="4175285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F067119-4D12-4297-8325-7FFEDBB53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0" y="4175285"/>
                <a:ext cx="528991" cy="276999"/>
              </a:xfrm>
              <a:prstGeom prst="rect">
                <a:avLst/>
              </a:prstGeom>
              <a:blipFill>
                <a:blip r:embed="rId5"/>
                <a:stretch>
                  <a:fillRect l="-14943" t="-4444" r="-1724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734E311-7787-4CFA-AD25-7DC43A855910}"/>
              </a:ext>
            </a:extLst>
          </p:cNvPr>
          <p:cNvCxnSpPr>
            <a:cxnSpLocks/>
          </p:cNvCxnSpPr>
          <p:nvPr/>
        </p:nvCxnSpPr>
        <p:spPr>
          <a:xfrm flipV="1">
            <a:off x="9210173" y="4520685"/>
            <a:ext cx="1092931" cy="7617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896F38E-8F4D-439F-BFB2-EBF7A7ABD068}"/>
                  </a:ext>
                </a:extLst>
              </p:cNvPr>
              <p:cNvSpPr txBox="1"/>
              <p:nvPr/>
            </p:nvSpPr>
            <p:spPr>
              <a:xfrm>
                <a:off x="8682612" y="3208185"/>
                <a:ext cx="533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896F38E-8F4D-439F-BFB2-EBF7A7ABD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612" y="3208185"/>
                <a:ext cx="533799" cy="276999"/>
              </a:xfrm>
              <a:prstGeom prst="rect">
                <a:avLst/>
              </a:prstGeom>
              <a:blipFill>
                <a:blip r:embed="rId6"/>
                <a:stretch>
                  <a:fillRect l="-14773" t="-2174" r="-15909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6E816E3-89FF-4F6F-A718-917ED159B068}"/>
                  </a:ext>
                </a:extLst>
              </p:cNvPr>
              <p:cNvSpPr txBox="1"/>
              <p:nvPr/>
            </p:nvSpPr>
            <p:spPr>
              <a:xfrm>
                <a:off x="9870064" y="3165911"/>
                <a:ext cx="8271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6E816E3-89FF-4F6F-A718-917ED159B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0064" y="3165911"/>
                <a:ext cx="827150" cy="276999"/>
              </a:xfrm>
              <a:prstGeom prst="rect">
                <a:avLst/>
              </a:prstGeom>
              <a:blipFill>
                <a:blip r:embed="rId7"/>
                <a:stretch>
                  <a:fillRect t="-2174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6F69C1F-BEFE-4B66-9155-588802FA4CE8}"/>
              </a:ext>
            </a:extLst>
          </p:cNvPr>
          <p:cNvCxnSpPr>
            <a:cxnSpLocks/>
          </p:cNvCxnSpPr>
          <p:nvPr/>
        </p:nvCxnSpPr>
        <p:spPr>
          <a:xfrm flipV="1">
            <a:off x="7775561" y="3533446"/>
            <a:ext cx="1117025" cy="6764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E204ECD-638B-475B-BFD0-C1B05932820A}"/>
              </a:ext>
            </a:extLst>
          </p:cNvPr>
          <p:cNvCxnSpPr>
            <a:cxnSpLocks/>
          </p:cNvCxnSpPr>
          <p:nvPr/>
        </p:nvCxnSpPr>
        <p:spPr>
          <a:xfrm flipH="1" flipV="1">
            <a:off x="9169523" y="3500943"/>
            <a:ext cx="1068835" cy="6927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9A09E8-BEF2-4DC3-8F24-C865A21916C7}"/>
              </a:ext>
            </a:extLst>
          </p:cNvPr>
          <p:cNvCxnSpPr>
            <a:cxnSpLocks/>
          </p:cNvCxnSpPr>
          <p:nvPr/>
        </p:nvCxnSpPr>
        <p:spPr>
          <a:xfrm flipV="1">
            <a:off x="9106554" y="3492189"/>
            <a:ext cx="1092400" cy="6842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A1407C-1CDB-4180-A157-4DAD019D0C75}"/>
              </a:ext>
            </a:extLst>
          </p:cNvPr>
          <p:cNvCxnSpPr>
            <a:cxnSpLocks/>
          </p:cNvCxnSpPr>
          <p:nvPr/>
        </p:nvCxnSpPr>
        <p:spPr>
          <a:xfrm flipH="1" flipV="1">
            <a:off x="10303104" y="3464748"/>
            <a:ext cx="530" cy="68498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2F397ECC-8D1C-4E59-A524-39BCF3B4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2500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Refinement via Lattice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1"/>
            <a:ext cx="6201581" cy="4856955"/>
          </a:xfrm>
        </p:spPr>
        <p:txBody>
          <a:bodyPr>
            <a:normAutofit/>
          </a:bodyPr>
          <a:lstStyle/>
          <a:p>
            <a:r>
              <a:rPr lang="en-US" sz="2000" dirty="0"/>
              <a:t>The model:</a:t>
            </a:r>
          </a:p>
          <a:p>
            <a:pPr lvl="1"/>
            <a:r>
              <a:rPr lang="en-US" sz="2000" dirty="0"/>
              <a:t>3 facts of </a:t>
            </a:r>
            <a:r>
              <a:rPr lang="en-GB" sz="2000" dirty="0"/>
              <a:t>modulo</a:t>
            </a:r>
            <a:r>
              <a:rPr lang="en-US" sz="2000" dirty="0"/>
              <a:t> operator from slide 2</a:t>
            </a:r>
          </a:p>
          <a:p>
            <a:pPr lvl="1"/>
            <a:r>
              <a:rPr lang="en-US" sz="2000" dirty="0"/>
              <a:t>fact</a:t>
            </a:r>
            <a:r>
              <a:rPr lang="en-US" sz="2000" b="1" baseline="-25000" dirty="0"/>
              <a:t>3</a:t>
            </a:r>
            <a:r>
              <a:rPr lang="en-US" sz="2000" dirty="0"/>
              <a:t> </a:t>
            </a:r>
            <a:r>
              <a:rPr lang="en-GB" sz="2000" dirty="0"/>
              <a:t>=&gt;</a:t>
            </a:r>
            <a:r>
              <a:rPr lang="en-US" sz="2000" dirty="0">
                <a:sym typeface="Wingdings" panose="05000000000000000000" pitchFamily="2" charset="2"/>
              </a:rPr>
              <a:t> fact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,  </a:t>
            </a:r>
            <a:r>
              <a:rPr lang="en-US" sz="2000" dirty="0"/>
              <a:t>fact</a:t>
            </a:r>
            <a:r>
              <a:rPr lang="en-US" sz="2000" b="1" baseline="-25000" dirty="0"/>
              <a:t>3</a:t>
            </a:r>
            <a:r>
              <a:rPr lang="en-US" sz="2000" dirty="0"/>
              <a:t> </a:t>
            </a:r>
            <a:r>
              <a:rPr lang="en-GB" sz="2000" dirty="0"/>
              <a:t>=&gt;</a:t>
            </a:r>
            <a:r>
              <a:rPr lang="en-US" sz="2000" dirty="0">
                <a:sym typeface="Wingdings" panose="05000000000000000000" pitchFamily="2" charset="2"/>
              </a:rPr>
              <a:t> fact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Subset lattice: 8 elements = all the possible subset of </a:t>
            </a:r>
            <a:r>
              <a:rPr lang="en-US" sz="2000" dirty="0" err="1">
                <a:sym typeface="Wingdings" panose="05000000000000000000" pitchFamily="2" charset="2"/>
              </a:rPr>
              <a:t>poset</a:t>
            </a:r>
            <a:r>
              <a:rPr lang="en-US" sz="2000" dirty="0">
                <a:sym typeface="Wingdings" panose="05000000000000000000" pitchFamily="2" charset="2"/>
              </a:rPr>
              <a:t> {fact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,fact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,fact</a:t>
            </a:r>
            <a:r>
              <a:rPr lang="en-US" sz="2000" baseline="-25000" dirty="0">
                <a:sym typeface="Wingdings" panose="05000000000000000000" pitchFamily="2" charset="2"/>
              </a:rPr>
              <a:t>3</a:t>
            </a:r>
            <a:r>
              <a:rPr lang="en-US" sz="2000" dirty="0">
                <a:sym typeface="Wingdings" panose="05000000000000000000" pitchFamily="2" charset="2"/>
              </a:rPr>
              <a:t>}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To simple model, by:</a:t>
            </a:r>
          </a:p>
          <a:p>
            <a:pPr lvl="1"/>
            <a:r>
              <a:rPr lang="en-US" sz="2000" b="1" dirty="0"/>
              <a:t>Remove Contradictions</a:t>
            </a:r>
            <a:r>
              <a:rPr lang="en-US" sz="2000" dirty="0"/>
              <a:t>: fact</a:t>
            </a:r>
            <a:r>
              <a:rPr lang="en-US" sz="2000" baseline="-25000" dirty="0"/>
              <a:t>1</a:t>
            </a:r>
            <a:r>
              <a:rPr lang="en-US" sz="2000" dirty="0"/>
              <a:t> + fact</a:t>
            </a:r>
            <a:r>
              <a:rPr lang="en-US" sz="2000" baseline="-25000" dirty="0"/>
              <a:t>2</a:t>
            </a:r>
            <a:r>
              <a:rPr lang="en-US" sz="2000" dirty="0"/>
              <a:t> is false</a:t>
            </a:r>
          </a:p>
          <a:p>
            <a:pPr lvl="1"/>
            <a:r>
              <a:rPr lang="en-US" sz="2000" b="1" dirty="0"/>
              <a:t>Remove Duplications</a:t>
            </a:r>
            <a:r>
              <a:rPr lang="en-US" sz="2000" dirty="0"/>
              <a:t>: fact</a:t>
            </a:r>
            <a:r>
              <a:rPr lang="en-US" sz="2000" baseline="-25000" dirty="0"/>
              <a:t>3</a:t>
            </a:r>
            <a:r>
              <a:rPr lang="en-US" sz="2000" dirty="0"/>
              <a:t> to replace the rest</a:t>
            </a:r>
          </a:p>
          <a:p>
            <a:pPr marL="0" indent="0">
              <a:buNone/>
            </a:pPr>
            <a:endParaRPr lang="en-GB" sz="20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035C4A-EF1C-4525-B8A1-514789785EF8}"/>
              </a:ext>
            </a:extLst>
          </p:cNvPr>
          <p:cNvCxnSpPr>
            <a:cxnSpLocks/>
          </p:cNvCxnSpPr>
          <p:nvPr/>
        </p:nvCxnSpPr>
        <p:spPr>
          <a:xfrm flipV="1">
            <a:off x="9058024" y="4564192"/>
            <a:ext cx="1" cy="76243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8AAF55-5928-4CD2-A489-12D7D66DF80F}"/>
                  </a:ext>
                </a:extLst>
              </p:cNvPr>
              <p:cNvSpPr txBox="1"/>
              <p:nvPr/>
            </p:nvSpPr>
            <p:spPr>
              <a:xfrm>
                <a:off x="7432984" y="4175285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8AAF55-5928-4CD2-A489-12D7D66DF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984" y="4175285"/>
                <a:ext cx="528991" cy="276999"/>
              </a:xfrm>
              <a:prstGeom prst="rect">
                <a:avLst/>
              </a:prstGeom>
              <a:blipFill>
                <a:blip r:embed="rId2"/>
                <a:stretch>
                  <a:fillRect l="-14943" t="-4444" r="-1724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5D7048C-4362-4749-A29B-1BE8E7FEBC90}"/>
                  </a:ext>
                </a:extLst>
              </p:cNvPr>
              <p:cNvSpPr txBox="1"/>
              <p:nvPr/>
            </p:nvSpPr>
            <p:spPr>
              <a:xfrm>
                <a:off x="8793602" y="4175515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5D7048C-4362-4749-A29B-1BE8E7FEB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602" y="4175515"/>
                <a:ext cx="528991" cy="276999"/>
              </a:xfrm>
              <a:prstGeom prst="rect">
                <a:avLst/>
              </a:prstGeom>
              <a:blipFill>
                <a:blip r:embed="rId3"/>
                <a:stretch>
                  <a:fillRect l="-16279" t="-4444" r="-17442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EE39B6-A72B-4D75-ACEB-FCEC211B128A}"/>
                  </a:ext>
                </a:extLst>
              </p:cNvPr>
              <p:cNvSpPr txBox="1"/>
              <p:nvPr/>
            </p:nvSpPr>
            <p:spPr>
              <a:xfrm>
                <a:off x="8908924" y="5366189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EE39B6-A72B-4D75-ACEB-FCEC211B1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924" y="5366189"/>
                <a:ext cx="243656" cy="276999"/>
              </a:xfrm>
              <a:prstGeom prst="rect">
                <a:avLst/>
              </a:prstGeom>
              <a:blipFill>
                <a:blip r:embed="rId4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E7EEAA4-4EAE-4A06-AAF9-6809C59F341A}"/>
              </a:ext>
            </a:extLst>
          </p:cNvPr>
          <p:cNvCxnSpPr>
            <a:cxnSpLocks/>
          </p:cNvCxnSpPr>
          <p:nvPr/>
        </p:nvCxnSpPr>
        <p:spPr>
          <a:xfrm flipH="1" flipV="1">
            <a:off x="7716815" y="4556376"/>
            <a:ext cx="1092930" cy="7780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C6B9384-5165-4A74-A3BA-7CEBC677178F}"/>
                  </a:ext>
                </a:extLst>
              </p:cNvPr>
              <p:cNvSpPr txBox="1"/>
              <p:nvPr/>
            </p:nvSpPr>
            <p:spPr>
              <a:xfrm>
                <a:off x="8682612" y="3208185"/>
                <a:ext cx="533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C6B9384-5165-4A74-A3BA-7CEBC6771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612" y="3208185"/>
                <a:ext cx="533799" cy="276999"/>
              </a:xfrm>
              <a:prstGeom prst="rect">
                <a:avLst/>
              </a:prstGeom>
              <a:blipFill>
                <a:blip r:embed="rId5"/>
                <a:stretch>
                  <a:fillRect l="-14773" t="-2174" r="-15909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647CA4-2613-4AE3-B54A-C10B83ACA9EC}"/>
              </a:ext>
            </a:extLst>
          </p:cNvPr>
          <p:cNvCxnSpPr>
            <a:cxnSpLocks/>
          </p:cNvCxnSpPr>
          <p:nvPr/>
        </p:nvCxnSpPr>
        <p:spPr>
          <a:xfrm flipV="1">
            <a:off x="7775561" y="3533446"/>
            <a:ext cx="1117025" cy="6764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CB289C5-6BA5-4D3B-A44F-B4640C3123E3}"/>
              </a:ext>
            </a:extLst>
          </p:cNvPr>
          <p:cNvCxnSpPr>
            <a:cxnSpLocks/>
            <a:stCxn id="16" idx="0"/>
            <a:endCxn id="24" idx="2"/>
          </p:cNvCxnSpPr>
          <p:nvPr/>
        </p:nvCxnSpPr>
        <p:spPr>
          <a:xfrm flipH="1" flipV="1">
            <a:off x="8949512" y="3485184"/>
            <a:ext cx="108586" cy="69033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5934D967-6C91-4A03-867D-C3F27315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9155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Refinement via Lattice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1"/>
            <a:ext cx="6201581" cy="4856955"/>
          </a:xfrm>
        </p:spPr>
        <p:txBody>
          <a:bodyPr>
            <a:normAutofit/>
          </a:bodyPr>
          <a:lstStyle/>
          <a:p>
            <a:r>
              <a:rPr lang="en-US" sz="2000" dirty="0"/>
              <a:t>The model:</a:t>
            </a:r>
          </a:p>
          <a:p>
            <a:pPr lvl="1"/>
            <a:r>
              <a:rPr lang="en-US" sz="2000" dirty="0"/>
              <a:t>3 facts of </a:t>
            </a:r>
            <a:r>
              <a:rPr lang="en-GB" sz="2000" dirty="0"/>
              <a:t>modulo</a:t>
            </a:r>
            <a:r>
              <a:rPr lang="en-US" sz="2000" dirty="0"/>
              <a:t> operator from slide 2</a:t>
            </a:r>
          </a:p>
          <a:p>
            <a:pPr lvl="1"/>
            <a:r>
              <a:rPr lang="en-US" sz="2000" dirty="0"/>
              <a:t>fact</a:t>
            </a:r>
            <a:r>
              <a:rPr lang="en-US" sz="2000" b="1" baseline="-25000" dirty="0"/>
              <a:t>3</a:t>
            </a:r>
            <a:r>
              <a:rPr lang="en-US" sz="2000" dirty="0"/>
              <a:t> </a:t>
            </a:r>
            <a:r>
              <a:rPr lang="en-GB" sz="2000" dirty="0"/>
              <a:t>=&gt;</a:t>
            </a:r>
            <a:r>
              <a:rPr lang="en-US" sz="2000" dirty="0">
                <a:sym typeface="Wingdings" panose="05000000000000000000" pitchFamily="2" charset="2"/>
              </a:rPr>
              <a:t> fact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,  </a:t>
            </a:r>
            <a:r>
              <a:rPr lang="en-US" sz="2000" dirty="0"/>
              <a:t>fact</a:t>
            </a:r>
            <a:r>
              <a:rPr lang="en-US" sz="2000" b="1" baseline="-25000" dirty="0"/>
              <a:t>3</a:t>
            </a:r>
            <a:r>
              <a:rPr lang="en-US" sz="2000" dirty="0"/>
              <a:t> </a:t>
            </a:r>
            <a:r>
              <a:rPr lang="en-GB" sz="2000" dirty="0"/>
              <a:t>=&gt;</a:t>
            </a:r>
            <a:r>
              <a:rPr lang="en-US" sz="2000" dirty="0">
                <a:sym typeface="Wingdings" panose="05000000000000000000" pitchFamily="2" charset="2"/>
              </a:rPr>
              <a:t> fact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Subset lattice: 8 elements = all the possible subset of </a:t>
            </a:r>
            <a:r>
              <a:rPr lang="en-US" sz="2000" dirty="0" err="1">
                <a:sym typeface="Wingdings" panose="05000000000000000000" pitchFamily="2" charset="2"/>
              </a:rPr>
              <a:t>poset</a:t>
            </a:r>
            <a:r>
              <a:rPr lang="en-US" sz="2000" dirty="0">
                <a:sym typeface="Wingdings" panose="05000000000000000000" pitchFamily="2" charset="2"/>
              </a:rPr>
              <a:t> {fact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,fact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,fact</a:t>
            </a:r>
            <a:r>
              <a:rPr lang="en-US" sz="2000" baseline="-25000" dirty="0">
                <a:sym typeface="Wingdings" panose="05000000000000000000" pitchFamily="2" charset="2"/>
              </a:rPr>
              <a:t>3</a:t>
            </a:r>
            <a:r>
              <a:rPr lang="en-US" sz="2000" dirty="0">
                <a:sym typeface="Wingdings" panose="05000000000000000000" pitchFamily="2" charset="2"/>
              </a:rPr>
              <a:t>}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To simple model, by:</a:t>
            </a:r>
          </a:p>
          <a:p>
            <a:pPr lvl="1"/>
            <a:r>
              <a:rPr lang="en-US" sz="2000" b="1" dirty="0"/>
              <a:t>Remove Contradictions</a:t>
            </a:r>
            <a:r>
              <a:rPr lang="en-US" sz="2000" dirty="0"/>
              <a:t>: fact</a:t>
            </a:r>
            <a:r>
              <a:rPr lang="en-US" sz="2000" baseline="-25000" dirty="0"/>
              <a:t>1</a:t>
            </a:r>
            <a:r>
              <a:rPr lang="en-US" sz="2000" dirty="0"/>
              <a:t> + fact</a:t>
            </a:r>
            <a:r>
              <a:rPr lang="en-US" sz="2000" baseline="-25000" dirty="0"/>
              <a:t>2</a:t>
            </a:r>
            <a:r>
              <a:rPr lang="en-US" sz="2000" dirty="0"/>
              <a:t> is false</a:t>
            </a:r>
          </a:p>
          <a:p>
            <a:pPr lvl="1"/>
            <a:r>
              <a:rPr lang="en-US" sz="2000" b="1" dirty="0"/>
              <a:t>Remove Duplications</a:t>
            </a:r>
            <a:r>
              <a:rPr lang="en-US" sz="2000" dirty="0"/>
              <a:t>: fact</a:t>
            </a:r>
            <a:r>
              <a:rPr lang="en-US" sz="2000" baseline="-25000" dirty="0"/>
              <a:t>3</a:t>
            </a:r>
            <a:r>
              <a:rPr lang="en-US" sz="2000" dirty="0"/>
              <a:t> to replace the rest</a:t>
            </a:r>
          </a:p>
          <a:p>
            <a:endParaRPr lang="en-GB" sz="2000" dirty="0"/>
          </a:p>
          <a:p>
            <a:r>
              <a:rPr lang="en-GB" sz="2000" dirty="0"/>
              <a:t>Output: New semilattice that is a reduced lattice of the original subset lattice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035C4A-EF1C-4525-B8A1-514789785EF8}"/>
              </a:ext>
            </a:extLst>
          </p:cNvPr>
          <p:cNvCxnSpPr>
            <a:cxnSpLocks/>
          </p:cNvCxnSpPr>
          <p:nvPr/>
        </p:nvCxnSpPr>
        <p:spPr>
          <a:xfrm flipV="1">
            <a:off x="9058024" y="4564192"/>
            <a:ext cx="1" cy="76243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8AAF55-5928-4CD2-A489-12D7D66DF80F}"/>
                  </a:ext>
                </a:extLst>
              </p:cNvPr>
              <p:cNvSpPr txBox="1"/>
              <p:nvPr/>
            </p:nvSpPr>
            <p:spPr>
              <a:xfrm>
                <a:off x="7432984" y="4175285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8AAF55-5928-4CD2-A489-12D7D66DF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984" y="4175285"/>
                <a:ext cx="528991" cy="276999"/>
              </a:xfrm>
              <a:prstGeom prst="rect">
                <a:avLst/>
              </a:prstGeom>
              <a:blipFill>
                <a:blip r:embed="rId2"/>
                <a:stretch>
                  <a:fillRect l="-14943" t="-4444" r="-1724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5D7048C-4362-4749-A29B-1BE8E7FEBC90}"/>
                  </a:ext>
                </a:extLst>
              </p:cNvPr>
              <p:cNvSpPr txBox="1"/>
              <p:nvPr/>
            </p:nvSpPr>
            <p:spPr>
              <a:xfrm>
                <a:off x="8793602" y="4175515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5D7048C-4362-4749-A29B-1BE8E7FEB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602" y="4175515"/>
                <a:ext cx="528991" cy="276999"/>
              </a:xfrm>
              <a:prstGeom prst="rect">
                <a:avLst/>
              </a:prstGeom>
              <a:blipFill>
                <a:blip r:embed="rId3"/>
                <a:stretch>
                  <a:fillRect l="-16279" t="-4444" r="-17442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EE39B6-A72B-4D75-ACEB-FCEC211B128A}"/>
                  </a:ext>
                </a:extLst>
              </p:cNvPr>
              <p:cNvSpPr txBox="1"/>
              <p:nvPr/>
            </p:nvSpPr>
            <p:spPr>
              <a:xfrm>
                <a:off x="8908924" y="5366189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EE39B6-A72B-4D75-ACEB-FCEC211B1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924" y="5366189"/>
                <a:ext cx="243656" cy="276999"/>
              </a:xfrm>
              <a:prstGeom prst="rect">
                <a:avLst/>
              </a:prstGeom>
              <a:blipFill>
                <a:blip r:embed="rId4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E7EEAA4-4EAE-4A06-AAF9-6809C59F341A}"/>
              </a:ext>
            </a:extLst>
          </p:cNvPr>
          <p:cNvCxnSpPr>
            <a:cxnSpLocks/>
          </p:cNvCxnSpPr>
          <p:nvPr/>
        </p:nvCxnSpPr>
        <p:spPr>
          <a:xfrm flipH="1" flipV="1">
            <a:off x="7716815" y="4556376"/>
            <a:ext cx="1092930" cy="7780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C6B9384-5165-4A74-A3BA-7CEBC677178F}"/>
                  </a:ext>
                </a:extLst>
              </p:cNvPr>
              <p:cNvSpPr txBox="1"/>
              <p:nvPr/>
            </p:nvSpPr>
            <p:spPr>
              <a:xfrm>
                <a:off x="8682612" y="3208185"/>
                <a:ext cx="533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C6B9384-5165-4A74-A3BA-7CEBC6771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612" y="3208185"/>
                <a:ext cx="533799" cy="276999"/>
              </a:xfrm>
              <a:prstGeom prst="rect">
                <a:avLst/>
              </a:prstGeom>
              <a:blipFill>
                <a:blip r:embed="rId5"/>
                <a:stretch>
                  <a:fillRect l="-14773" t="-2174" r="-15909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647CA4-2613-4AE3-B54A-C10B83ACA9EC}"/>
              </a:ext>
            </a:extLst>
          </p:cNvPr>
          <p:cNvCxnSpPr>
            <a:cxnSpLocks/>
          </p:cNvCxnSpPr>
          <p:nvPr/>
        </p:nvCxnSpPr>
        <p:spPr>
          <a:xfrm flipV="1">
            <a:off x="7775561" y="3533446"/>
            <a:ext cx="1117025" cy="6764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CB289C5-6BA5-4D3B-A44F-B4640C3123E3}"/>
              </a:ext>
            </a:extLst>
          </p:cNvPr>
          <p:cNvCxnSpPr>
            <a:cxnSpLocks/>
            <a:stCxn id="16" idx="0"/>
            <a:endCxn id="24" idx="2"/>
          </p:cNvCxnSpPr>
          <p:nvPr/>
        </p:nvCxnSpPr>
        <p:spPr>
          <a:xfrm flipH="1" flipV="1">
            <a:off x="8949512" y="3485184"/>
            <a:ext cx="108586" cy="69033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5934D967-6C91-4A03-867D-C3F27315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458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8EB1-02E3-44C0-8B34-8C0346D5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Lattice Traversal for N=2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AF59-70AF-4420-83BF-DF456BD9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GB" sz="2000" dirty="0" err="1"/>
              <a:t>gcd</a:t>
            </a:r>
            <a:r>
              <a:rPr lang="en-GB" sz="2000" dirty="0"/>
              <a:t> with constants</a:t>
            </a:r>
          </a:p>
          <a:p>
            <a:r>
              <a:rPr lang="en-GB" sz="2000" dirty="0">
                <a:sym typeface="Wingdings" panose="05000000000000000000" pitchFamily="2" charset="2"/>
              </a:rPr>
              <a:t>two</a:t>
            </a:r>
            <a:r>
              <a:rPr lang="en-GB" sz="2000" dirty="0"/>
              <a:t> modulo op. </a:t>
            </a:r>
            <a:r>
              <a:rPr lang="en-GB" sz="2000" dirty="0">
                <a:sym typeface="Wingdings" panose="05000000000000000000" pitchFamily="2" charset="2"/>
              </a:rPr>
              <a:t> 2 LRA lattices (traversal order: L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, L</a:t>
            </a:r>
            <a:r>
              <a:rPr lang="en-GB" sz="2000" baseline="-25000" dirty="0">
                <a:sym typeface="Wingdings" panose="05000000000000000000" pitchFamily="2" charset="2"/>
              </a:rPr>
              <a:t>1</a:t>
            </a:r>
            <a:r>
              <a:rPr lang="en-GB" sz="2000" dirty="0">
                <a:sym typeface="Wingdings" panose="05000000000000000000" pitchFamily="2" charset="2"/>
              </a:rPr>
              <a:t>)</a:t>
            </a:r>
            <a:endParaRPr lang="en-GB" sz="2000" dirty="0"/>
          </a:p>
          <a:p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/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blipFill>
                <a:blip r:embed="rId2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/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blipFill>
                <a:blip r:embed="rId3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741517B-53A9-4ADA-8AD6-E8328EA7DE7E}"/>
              </a:ext>
            </a:extLst>
          </p:cNvPr>
          <p:cNvSpPr txBox="1"/>
          <p:nvPr/>
        </p:nvSpPr>
        <p:spPr>
          <a:xfrm>
            <a:off x="364218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second mod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1C2C08-F89B-4F35-A6EF-8FF09BD057F8}"/>
              </a:ext>
            </a:extLst>
          </p:cNvPr>
          <p:cNvSpPr txBox="1"/>
          <p:nvPr/>
        </p:nvSpPr>
        <p:spPr>
          <a:xfrm>
            <a:off x="103614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first mod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9F2C73-4089-4637-95BA-B6A7D3DFE5CC}"/>
              </a:ext>
            </a:extLst>
          </p:cNvPr>
          <p:cNvSpPr txBox="1"/>
          <p:nvPr/>
        </p:nvSpPr>
        <p:spPr>
          <a:xfrm>
            <a:off x="754380" y="5535959"/>
            <a:ext cx="611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Result: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A5D6F-1A45-40C0-95A8-E5FCC2B55E51}"/>
              </a:ext>
            </a:extLst>
          </p:cNvPr>
          <p:cNvSpPr txBox="1"/>
          <p:nvPr/>
        </p:nvSpPr>
        <p:spPr>
          <a:xfrm>
            <a:off x="777240" y="5029199"/>
            <a:ext cx="611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  <a:r>
              <a:rPr lang="en-GB" baseline="-25000" dirty="0"/>
              <a:t>1</a:t>
            </a:r>
            <a:r>
              <a:rPr lang="en-GB" dirty="0"/>
              <a:t> = {}, mod</a:t>
            </a:r>
            <a:r>
              <a:rPr lang="en-GB" baseline="-25000" dirty="0"/>
              <a:t>2</a:t>
            </a:r>
            <a:r>
              <a:rPr lang="en-GB" dirty="0"/>
              <a:t> = {}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03096-D0C8-4995-9B82-128A7B15EBF2}"/>
              </a:ext>
            </a:extLst>
          </p:cNvPr>
          <p:cNvSpPr txBox="1">
            <a:spLocks/>
          </p:cNvSpPr>
          <p:nvPr/>
        </p:nvSpPr>
        <p:spPr>
          <a:xfrm>
            <a:off x="7905013" y="1491288"/>
            <a:ext cx="3414630" cy="31732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(y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tmp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x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y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558E09-ECD5-41EE-8B39-13F5A0497649}"/>
              </a:ext>
            </a:extLst>
          </p:cNvPr>
          <p:cNvSpPr/>
          <p:nvPr/>
        </p:nvSpPr>
        <p:spPr>
          <a:xfrm>
            <a:off x="7905013" y="4274105"/>
            <a:ext cx="36480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mr-IN" sz="1700" dirty="0">
                <a:solidFill>
                  <a:srgbClr val="0097C8"/>
                </a:solidFill>
                <a:latin typeface="Courier New" panose="02070309020205020404" pitchFamily="49" charset="0"/>
              </a:rPr>
              <a:t>assert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(g &lt;= x);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D1921F90-712A-455B-A477-401ED983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DE9996-2146-4E46-BBC9-0CE6F16F2118}"/>
              </a:ext>
            </a:extLst>
          </p:cNvPr>
          <p:cNvSpPr txBox="1"/>
          <p:nvPr/>
        </p:nvSpPr>
        <p:spPr>
          <a:xfrm>
            <a:off x="848038" y="6300879"/>
            <a:ext cx="671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Note: traversal according to general version + optimization for different occurrences of the same function. Additional optimizations are in the paper.</a:t>
            </a:r>
          </a:p>
        </p:txBody>
      </p:sp>
    </p:spTree>
    <p:extLst>
      <p:ext uri="{BB962C8B-B14F-4D97-AF65-F5344CB8AC3E}">
        <p14:creationId xmlns:p14="http://schemas.microsoft.com/office/powerpoint/2010/main" val="312299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8EB1-02E3-44C0-8B34-8C0346D5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Lattice Traversal for N=2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AF59-70AF-4420-83BF-DF456BD9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r>
              <a:rPr lang="en-GB" sz="2000" dirty="0" err="1"/>
              <a:t>gcd</a:t>
            </a:r>
            <a:r>
              <a:rPr lang="en-GB" sz="2000" dirty="0"/>
              <a:t> with constants</a:t>
            </a:r>
          </a:p>
          <a:p>
            <a:r>
              <a:rPr lang="en-GB" sz="2000" dirty="0">
                <a:sym typeface="Wingdings" panose="05000000000000000000" pitchFamily="2" charset="2"/>
              </a:rPr>
              <a:t>two</a:t>
            </a:r>
            <a:r>
              <a:rPr lang="en-GB" sz="2000" dirty="0"/>
              <a:t> modulo op. </a:t>
            </a:r>
            <a:r>
              <a:rPr lang="en-GB" sz="2000" dirty="0">
                <a:sym typeface="Wingdings" panose="05000000000000000000" pitchFamily="2" charset="2"/>
              </a:rPr>
              <a:t> 2 LRA lattices (traversal order: L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, L</a:t>
            </a:r>
            <a:r>
              <a:rPr lang="en-GB" sz="2000" baseline="-25000" dirty="0">
                <a:sym typeface="Wingdings" panose="05000000000000000000" pitchFamily="2" charset="2"/>
              </a:rPr>
              <a:t>1</a:t>
            </a:r>
            <a:r>
              <a:rPr lang="en-GB" sz="2000" dirty="0">
                <a:sym typeface="Wingdings" panose="05000000000000000000" pitchFamily="2" charset="2"/>
              </a:rPr>
              <a:t>)</a:t>
            </a:r>
            <a:endParaRPr lang="en-GB" sz="2000" dirty="0"/>
          </a:p>
          <a:p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/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45277F-8AEF-4255-9F6E-1F1C2C8F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773" y="4526048"/>
                <a:ext cx="243656" cy="276999"/>
              </a:xfrm>
              <a:prstGeom prst="rect">
                <a:avLst/>
              </a:prstGeom>
              <a:blipFill>
                <a:blip r:embed="rId2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/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DB815E5-B71C-4F98-88F3-D811DE4DA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90" y="4525358"/>
                <a:ext cx="243656" cy="276999"/>
              </a:xfrm>
              <a:prstGeom prst="rect">
                <a:avLst/>
              </a:prstGeom>
              <a:blipFill>
                <a:blip r:embed="rId3"/>
                <a:stretch>
                  <a:fillRect l="-25000" r="-2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741517B-53A9-4ADA-8AD6-E8328EA7DE7E}"/>
              </a:ext>
            </a:extLst>
          </p:cNvPr>
          <p:cNvSpPr txBox="1"/>
          <p:nvPr/>
        </p:nvSpPr>
        <p:spPr>
          <a:xfrm>
            <a:off x="364218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second mod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1C2C08-F89B-4F35-A6EF-8FF09BD057F8}"/>
              </a:ext>
            </a:extLst>
          </p:cNvPr>
          <p:cNvSpPr txBox="1"/>
          <p:nvPr/>
        </p:nvSpPr>
        <p:spPr>
          <a:xfrm>
            <a:off x="1036145" y="2493098"/>
            <a:ext cx="145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first mod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A5D6F-1A45-40C0-95A8-E5FCC2B55E51}"/>
              </a:ext>
            </a:extLst>
          </p:cNvPr>
          <p:cNvSpPr txBox="1"/>
          <p:nvPr/>
        </p:nvSpPr>
        <p:spPr>
          <a:xfrm>
            <a:off x="777240" y="5029199"/>
            <a:ext cx="611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  <a:r>
              <a:rPr lang="en-GB" baseline="-25000" dirty="0"/>
              <a:t>1</a:t>
            </a:r>
            <a:r>
              <a:rPr lang="en-GB" dirty="0"/>
              <a:t> = {f</a:t>
            </a:r>
            <a:r>
              <a:rPr lang="en-GB" baseline="-25000" dirty="0"/>
              <a:t>1</a:t>
            </a:r>
            <a:r>
              <a:rPr lang="en-GB" dirty="0"/>
              <a:t>}, mod</a:t>
            </a:r>
            <a:r>
              <a:rPr lang="en-GB" baseline="-25000" dirty="0"/>
              <a:t>2</a:t>
            </a:r>
            <a:r>
              <a:rPr lang="en-GB" dirty="0"/>
              <a:t> = {f</a:t>
            </a:r>
            <a:r>
              <a:rPr lang="en-GB" baseline="-25000" dirty="0"/>
              <a:t>1</a:t>
            </a:r>
            <a:r>
              <a:rPr lang="en-GB" dirty="0"/>
              <a:t>}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03096-D0C8-4995-9B82-128A7B15EBF2}"/>
              </a:ext>
            </a:extLst>
          </p:cNvPr>
          <p:cNvSpPr txBox="1">
            <a:spLocks/>
          </p:cNvSpPr>
          <p:nvPr/>
        </p:nvSpPr>
        <p:spPr>
          <a:xfrm>
            <a:off x="7905013" y="1491288"/>
            <a:ext cx="3414630" cy="31732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(y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tmp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x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y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b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558E09-ECD5-41EE-8B39-13F5A0497649}"/>
              </a:ext>
            </a:extLst>
          </p:cNvPr>
          <p:cNvSpPr/>
          <p:nvPr/>
        </p:nvSpPr>
        <p:spPr>
          <a:xfrm>
            <a:off x="7905013" y="4274105"/>
            <a:ext cx="36480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A9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B742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>
                <a:solidFill>
                  <a:srgbClr val="508FF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de-DE" sz="1700" dirty="0">
                <a:solidFill>
                  <a:srgbClr val="484B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mr-IN" sz="1700" dirty="0">
                <a:solidFill>
                  <a:srgbClr val="0097C8"/>
                </a:solidFill>
                <a:latin typeface="Courier New" panose="02070309020205020404" pitchFamily="49" charset="0"/>
              </a:rPr>
              <a:t>assert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(g &lt;= x); </a:t>
            </a:r>
          </a:p>
          <a:p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9A7BF3-25B2-468F-92D5-6AA1012E2822}"/>
                  </a:ext>
                </a:extLst>
              </p:cNvPr>
              <p:cNvSpPr txBox="1"/>
              <p:nvPr/>
            </p:nvSpPr>
            <p:spPr>
              <a:xfrm>
                <a:off x="669428" y="373395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9A7BF3-25B2-468F-92D5-6AA1012E2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28" y="3733956"/>
                <a:ext cx="528991" cy="276999"/>
              </a:xfrm>
              <a:prstGeom prst="rect">
                <a:avLst/>
              </a:prstGeom>
              <a:blipFill>
                <a:blip r:embed="rId4"/>
                <a:stretch>
                  <a:fillRect l="-16092" t="-4444" r="-16092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E2F2D4-3F02-463C-BCFF-897C6640185E}"/>
              </a:ext>
            </a:extLst>
          </p:cNvPr>
          <p:cNvCxnSpPr>
            <a:cxnSpLocks/>
            <a:endCxn id="14" idx="2"/>
          </p:cNvCxnSpPr>
          <p:nvPr/>
        </p:nvCxnSpPr>
        <p:spPr>
          <a:xfrm flipH="1" flipV="1">
            <a:off x="933924" y="4010955"/>
            <a:ext cx="563938" cy="44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/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{ 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baseline="-2500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D11888-2873-44ED-BC3F-94D4DFDEB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208" y="3733266"/>
                <a:ext cx="528991" cy="276999"/>
              </a:xfrm>
              <a:prstGeom prst="rect">
                <a:avLst/>
              </a:prstGeom>
              <a:blipFill>
                <a:blip r:embed="rId5"/>
                <a:stretch>
                  <a:fillRect l="-14943" t="-2174" r="-17241" b="-3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5849C0F-7B42-40B1-99AD-D7650A12C1F4}"/>
              </a:ext>
            </a:extLst>
          </p:cNvPr>
          <p:cNvCxnSpPr>
            <a:cxnSpLocks/>
            <a:endCxn id="17" idx="2"/>
          </p:cNvCxnSpPr>
          <p:nvPr/>
        </p:nvCxnSpPr>
        <p:spPr>
          <a:xfrm flipH="1" flipV="1">
            <a:off x="3745704" y="4010265"/>
            <a:ext cx="563938" cy="44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81347EF8-C5C7-4016-87A0-D135470C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FA10B8-23C2-4C7D-9738-F089102A9F12}"/>
              </a:ext>
            </a:extLst>
          </p:cNvPr>
          <p:cNvSpPr txBox="1"/>
          <p:nvPr/>
        </p:nvSpPr>
        <p:spPr>
          <a:xfrm>
            <a:off x="848038" y="6300879"/>
            <a:ext cx="671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Note: traversal according to general version + optimization for different occurrences of the same function. Additional optimizations are in the paper.</a:t>
            </a:r>
          </a:p>
        </p:txBody>
      </p:sp>
    </p:spTree>
    <p:extLst>
      <p:ext uri="{BB962C8B-B14F-4D97-AF65-F5344CB8AC3E}">
        <p14:creationId xmlns:p14="http://schemas.microsoft.com/office/powerpoint/2010/main" val="62768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30336</TotalTime>
  <Words>1434</Words>
  <Application>Microsoft Office PowerPoint</Application>
  <PresentationFormat>Widescreen</PresentationFormat>
  <Paragraphs>298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UI Gothic</vt:lpstr>
      <vt:lpstr>Arial</vt:lpstr>
      <vt:lpstr>Cambria Math</vt:lpstr>
      <vt:lpstr>Century Gothic</vt:lpstr>
      <vt:lpstr>CMR10</vt:lpstr>
      <vt:lpstr>Courier New</vt:lpstr>
      <vt:lpstr>Palatino Linotype</vt:lpstr>
      <vt:lpstr>Company background presentation</vt:lpstr>
      <vt:lpstr>Examples</vt:lpstr>
      <vt:lpstr>Verification of Code with Library Functions</vt:lpstr>
      <vt:lpstr>Refinement via Lattice of a Function</vt:lpstr>
      <vt:lpstr>Refinement via Lattice of a Function</vt:lpstr>
      <vt:lpstr>Refinement via Lattice of a Function</vt:lpstr>
      <vt:lpstr>Refinement via Lattice of a Function</vt:lpstr>
      <vt:lpstr>Refinement via Lattice of a Function</vt:lpstr>
      <vt:lpstr>Lattice Traversal for N=2</vt:lpstr>
      <vt:lpstr>Lattice Traversal for N=2</vt:lpstr>
      <vt:lpstr>Lattice Traversal for N=2</vt:lpstr>
      <vt:lpstr>Lattice Traversal for N=2</vt:lpstr>
      <vt:lpstr>Lattice Traversal for N=2</vt:lpstr>
      <vt:lpstr>Lattice Traversal for N=2</vt:lpstr>
      <vt:lpstr>Lattice Traversal for N=2</vt:lpstr>
      <vt:lpstr>Lattice Traversal for N=2</vt:lpstr>
      <vt:lpstr>Lattice Traversal for N=2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Lattice-Based Refinement in Bounded Model Checking Karine Even-Mendoza, Sepideh Asadi, Antti E. J. Hyvärinen, Hana Chockler, and Natasha Sharygina</dc:title>
  <dc:creator>Even Mendoza, Karine</dc:creator>
  <cp:lastModifiedBy>Even Mendoza, Karine</cp:lastModifiedBy>
  <cp:revision>761</cp:revision>
  <dcterms:created xsi:type="dcterms:W3CDTF">2018-06-15T09:52:48Z</dcterms:created>
  <dcterms:modified xsi:type="dcterms:W3CDTF">2019-07-05T09:03:37Z</dcterms:modified>
</cp:coreProperties>
</file>